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9" r:id="rId2"/>
    <p:sldId id="265" r:id="rId3"/>
    <p:sldId id="266" r:id="rId4"/>
    <p:sldId id="256" r:id="rId5"/>
    <p:sldId id="257" r:id="rId6"/>
    <p:sldId id="275" r:id="rId7"/>
    <p:sldId id="262" r:id="rId8"/>
    <p:sldId id="269" r:id="rId9"/>
    <p:sldId id="278" r:id="rId10"/>
    <p:sldId id="279" r:id="rId11"/>
    <p:sldId id="276" r:id="rId12"/>
    <p:sldId id="277" r:id="rId13"/>
    <p:sldId id="273" r:id="rId14"/>
    <p:sldId id="298" r:id="rId15"/>
    <p:sldId id="268" r:id="rId16"/>
    <p:sldId id="282" r:id="rId17"/>
    <p:sldId id="283" r:id="rId18"/>
    <p:sldId id="284" r:id="rId19"/>
    <p:sldId id="285" r:id="rId20"/>
    <p:sldId id="281" r:id="rId21"/>
    <p:sldId id="264" r:id="rId22"/>
    <p:sldId id="287" r:id="rId23"/>
    <p:sldId id="294" r:id="rId24"/>
    <p:sldId id="288" r:id="rId25"/>
    <p:sldId id="289" r:id="rId26"/>
    <p:sldId id="290" r:id="rId27"/>
    <p:sldId id="261" r:id="rId28"/>
    <p:sldId id="280" r:id="rId29"/>
    <p:sldId id="299" r:id="rId30"/>
    <p:sldId id="295" r:id="rId31"/>
    <p:sldId id="296" r:id="rId32"/>
    <p:sldId id="293" r:id="rId33"/>
    <p:sldId id="297" r:id="rId34"/>
    <p:sldId id="271" r:id="rId35"/>
    <p:sldId id="263" r:id="rId36"/>
    <p:sldId id="258" r:id="rId37"/>
    <p:sldId id="260" r:id="rId38"/>
    <p:sldId id="274" r:id="rId39"/>
    <p:sldId id="300" r:id="rId40"/>
  </p:sldIdLst>
  <p:sldSz cx="12192000" cy="6858000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46" autoAdjust="0"/>
    <p:restoredTop sz="69357" autoAdjust="0"/>
  </p:normalViewPr>
  <p:slideViewPr>
    <p:cSldViewPr snapToGrid="0">
      <p:cViewPr varScale="1">
        <p:scale>
          <a:sx n="60" d="100"/>
          <a:sy n="60" d="100"/>
        </p:scale>
        <p:origin x="144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DDDA31-DF73-427B-B28E-E574122D4B70}" type="datetimeFigureOut">
              <a:rPr lang="fr-FR" smtClean="0"/>
              <a:t>15/03/2025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4D2F3-B015-42C0-A75C-0D767E1791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4992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Moi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Place de marché : </a:t>
            </a:r>
            <a:r>
              <a:rPr lang="fr-FR" sz="1200" b="0" noProof="1">
                <a:solidFill>
                  <a:srgbClr val="FFFFFF"/>
                </a:solidFill>
                <a:latin typeface="Catamaran"/>
                <a:cs typeface="Catamaran"/>
                <a:sym typeface="Catamaran"/>
              </a:rPr>
              <a:t>Marketplace e-commerce où les vendeurs proposent des articles (+ photos) aux acheteurs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449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un premier temps nous allons nous occuper de la classification textuelle des catégories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00782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nettoyage du texte sera réalisé par une unique fonction entièrement configurable</a:t>
            </a:r>
          </a:p>
          <a:p>
            <a:endParaRPr lang="fr-FR" dirty="0"/>
          </a:p>
          <a:p>
            <a:r>
              <a:rPr lang="fr-FR" dirty="0"/>
              <a:t>Elle appliquera un passage en minuscule, suivi d’une tokenisation (suppression de ponctuation et séparation des mots)</a:t>
            </a:r>
          </a:p>
          <a:p>
            <a:endParaRPr lang="fr-FR" dirty="0"/>
          </a:p>
          <a:p>
            <a:r>
              <a:rPr lang="fr-FR" dirty="0"/>
              <a:t>Par la suite on peut appliquer 4 filtres : </a:t>
            </a:r>
          </a:p>
          <a:p>
            <a:r>
              <a:rPr lang="fr-FR" dirty="0"/>
              <a:t>Sur </a:t>
            </a:r>
            <a:r>
              <a:rPr lang="fr-FR" dirty="0" err="1"/>
              <a:t>Stopwords</a:t>
            </a:r>
            <a:r>
              <a:rPr lang="fr-FR" dirty="0"/>
              <a:t> (mots de liaison non utiles a la compréhension)</a:t>
            </a:r>
          </a:p>
          <a:p>
            <a:r>
              <a:rPr lang="fr-FR" dirty="0"/>
              <a:t>Sur Mots rares</a:t>
            </a:r>
          </a:p>
          <a:p>
            <a:r>
              <a:rPr lang="fr-FR" dirty="0"/>
              <a:t>Sur mots en dessous d’un certain nombre de caractères</a:t>
            </a:r>
          </a:p>
          <a:p>
            <a:r>
              <a:rPr lang="fr-FR" dirty="0"/>
              <a:t>Enfin sur les caractères non alphabétiques</a:t>
            </a:r>
          </a:p>
          <a:p>
            <a:endParaRPr lang="fr-FR" dirty="0"/>
          </a:p>
          <a:p>
            <a:r>
              <a:rPr lang="fr-FR" dirty="0"/>
              <a:t>Ensuite on réalisera un </a:t>
            </a:r>
            <a:r>
              <a:rPr lang="fr-FR" dirty="0" err="1"/>
              <a:t>stemming</a:t>
            </a:r>
            <a:r>
              <a:rPr lang="fr-FR" dirty="0"/>
              <a:t> ou une lemmatisation (on retiendra la lemmatisation car plus précis)</a:t>
            </a:r>
          </a:p>
          <a:p>
            <a:endParaRPr lang="fr-FR" dirty="0">
              <a:sym typeface="Wingdings" panose="05000000000000000000" pitchFamily="2" charset="2"/>
            </a:endParaRPr>
          </a:p>
          <a:p>
            <a:r>
              <a:rPr lang="fr-FR" dirty="0">
                <a:sym typeface="Wingdings" panose="05000000000000000000" pitchFamily="2" charset="2"/>
              </a:rPr>
              <a:t>En dernier nous pourrons fournir deux dictionnaires</a:t>
            </a:r>
          </a:p>
          <a:p>
            <a:r>
              <a:rPr lang="fr-FR" dirty="0">
                <a:sym typeface="Wingdings" panose="05000000000000000000" pitchFamily="2" charset="2"/>
              </a:rPr>
              <a:t>Le premier, d’une langue pour ne garder que les mots présents dans celui-ci et </a:t>
            </a:r>
          </a:p>
          <a:p>
            <a:r>
              <a:rPr lang="fr-FR" dirty="0">
                <a:sym typeface="Wingdings" panose="05000000000000000000" pitchFamily="2" charset="2"/>
              </a:rPr>
              <a:t>Le deuxième pour exclure des mots additionnels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-----------------------------------------------------</a:t>
            </a:r>
          </a:p>
          <a:p>
            <a:r>
              <a:rPr lang="fr-FR" dirty="0"/>
              <a:t>Informations:</a:t>
            </a:r>
          </a:p>
          <a:p>
            <a:r>
              <a:rPr lang="fr-FR" dirty="0" err="1"/>
              <a:t>Stemming</a:t>
            </a:r>
            <a:r>
              <a:rPr lang="fr-FR" dirty="0"/>
              <a:t>: forme tronquée + rapide – précis </a:t>
            </a:r>
            <a:r>
              <a:rPr lang="fr-FR" dirty="0">
                <a:sym typeface="Wingdings" panose="05000000000000000000" pitchFamily="2" charset="2"/>
              </a:rPr>
              <a:t> mots inexistants dans la langue</a:t>
            </a:r>
          </a:p>
          <a:p>
            <a:r>
              <a:rPr lang="fr-FR" dirty="0">
                <a:sym typeface="Wingdings" panose="05000000000000000000" pitchFamily="2" charset="2"/>
              </a:rPr>
              <a:t>Lemmatisation: forme canonique + lent + précis  mots existants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89594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les étapes d’un petit texte sur lequel est appliqué notre fonction de nettoyage</a:t>
            </a:r>
          </a:p>
          <a:p>
            <a:r>
              <a:rPr lang="fr-FR" dirty="0"/>
              <a:t>il montre étape par étape les mots ou caractères qui seront filtrés en rouge et ceux qui seront modifiés en vert</a:t>
            </a:r>
          </a:p>
          <a:p>
            <a:endParaRPr lang="fr-FR" dirty="0"/>
          </a:p>
          <a:p>
            <a:r>
              <a:rPr lang="fr-FR" dirty="0"/>
              <a:t>Cette fonction de nettoyage permet de passer de presque 500 000 mots a 63 000 dont 4000 uniques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5659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Dans un souci de comparaison cette fonction sera appliquée aux résultats de tous les modèles </a:t>
            </a:r>
          </a:p>
          <a:p>
            <a:endParaRPr lang="fr-FR" dirty="0"/>
          </a:p>
          <a:p>
            <a:r>
              <a:rPr lang="fr-FR" dirty="0"/>
              <a:t>Elle comptera les temps de calculs totaux</a:t>
            </a:r>
          </a:p>
          <a:p>
            <a:r>
              <a:rPr lang="fr-FR" dirty="0"/>
              <a:t>Réduira les vecteurs en deux dimensions a l’aide d’un t-</a:t>
            </a:r>
            <a:r>
              <a:rPr lang="fr-FR" dirty="0" err="1"/>
              <a:t>sne</a:t>
            </a:r>
            <a:r>
              <a:rPr lang="fr-FR" dirty="0"/>
              <a:t> </a:t>
            </a:r>
          </a:p>
          <a:p>
            <a:r>
              <a:rPr lang="fr-FR" dirty="0"/>
              <a:t>Création de 7 clusters (7 catégories) grâce a un k-</a:t>
            </a:r>
            <a:r>
              <a:rPr lang="fr-FR" dirty="0" err="1"/>
              <a:t>means</a:t>
            </a:r>
            <a:endParaRPr lang="fr-FR" dirty="0"/>
          </a:p>
          <a:p>
            <a:r>
              <a:rPr lang="fr-FR" dirty="0"/>
              <a:t>Comparer clusters théoriques aux réels avec ARI [-1, 1]</a:t>
            </a:r>
          </a:p>
          <a:p>
            <a:r>
              <a:rPr lang="fr-FR" dirty="0"/>
              <a:t>Dessiner deux graphiques un avec les clusters théoriques </a:t>
            </a:r>
          </a:p>
          <a:p>
            <a:r>
              <a:rPr lang="fr-FR" dirty="0"/>
              <a:t>Et le deuxième avec les catégories réelles pour une comparaison visuelle</a:t>
            </a:r>
          </a:p>
          <a:p>
            <a:endParaRPr lang="fr-FR" dirty="0"/>
          </a:p>
          <a:p>
            <a:r>
              <a:rPr lang="fr-FR" dirty="0"/>
              <a:t>-------------------------------------------------------</a:t>
            </a:r>
          </a:p>
          <a:p>
            <a:r>
              <a:rPr lang="fr-FR" dirty="0"/>
              <a:t>Définitions</a:t>
            </a:r>
          </a:p>
          <a:p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T-SNE: t-Stochastic Neighbor Embedding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	Perplexity 30: </a:t>
            </a:r>
            <a:r>
              <a:rPr lang="fr-FR" sz="1200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Balance entre structure locale et globale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	Learning Rate 200: </a:t>
            </a:r>
            <a:r>
              <a:rPr lang="fr-FR" sz="1200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Taux d’apprentissage</a:t>
            </a:r>
          </a:p>
          <a:p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	Init random</a:t>
            </a:r>
          </a:p>
          <a:p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K-means: </a:t>
            </a:r>
          </a:p>
          <a:p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	n_init 100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382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Premier Modèle: Bag of </a:t>
            </a:r>
            <a:r>
              <a:rPr lang="fr-FR" dirty="0" err="1"/>
              <a:t>words</a:t>
            </a:r>
            <a:r>
              <a:rPr lang="fr-FR" dirty="0"/>
              <a:t> standard, avec un count </a:t>
            </a:r>
            <a:r>
              <a:rPr lang="fr-FR" dirty="0" err="1"/>
              <a:t>vectorizer</a:t>
            </a:r>
            <a:endParaRPr lang="fr-FR" dirty="0"/>
          </a:p>
          <a:p>
            <a:endParaRPr lang="fr-FR" dirty="0"/>
          </a:p>
          <a:p>
            <a:r>
              <a:rPr lang="fr-FR" dirty="0"/>
              <a:t>Cela va faire un comptage des mots de chaque document du corpus</a:t>
            </a:r>
          </a:p>
          <a:p>
            <a:endParaRPr lang="fr-FR" dirty="0"/>
          </a:p>
          <a:p>
            <a:r>
              <a:rPr lang="fr-FR" dirty="0"/>
              <a:t>Et créer une matrice creuse de 2665 mots</a:t>
            </a:r>
          </a:p>
          <a:p>
            <a:endParaRPr lang="fr-FR" dirty="0"/>
          </a:p>
          <a:p>
            <a:r>
              <a:rPr lang="fr-FR" dirty="0"/>
              <a:t>On peut voir que la durée de calcul est très rapide a laquelle il faut ajouter 92 secondes de nettoyage du corpus.</a:t>
            </a:r>
          </a:p>
          <a:p>
            <a:endParaRPr lang="fr-FR" dirty="0"/>
          </a:p>
          <a:p>
            <a:r>
              <a:rPr lang="fr-FR" dirty="0"/>
              <a:t>Le résultat de l’ARI servira d’étalon pours les futurs modèles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818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second modèle est un bag of </a:t>
            </a:r>
            <a:r>
              <a:rPr lang="fr-FR" dirty="0" err="1"/>
              <a:t>words</a:t>
            </a:r>
            <a:r>
              <a:rPr lang="fr-FR" dirty="0"/>
              <a:t> Tf*IDF</a:t>
            </a:r>
          </a:p>
          <a:p>
            <a:endParaRPr lang="fr-FR" dirty="0"/>
          </a:p>
          <a:p>
            <a:r>
              <a:rPr lang="fr-FR" dirty="0"/>
              <a:t>Cela va mesurer la fréquence d’un mot dans un document ainsi que son importance dans l’ensemble du corpus</a:t>
            </a:r>
          </a:p>
          <a:p>
            <a:r>
              <a:rPr lang="fr-FR" dirty="0"/>
              <a:t>Plus le mot apparait dans un document plus il est important </a:t>
            </a:r>
          </a:p>
          <a:p>
            <a:r>
              <a:rPr lang="fr-FR" dirty="0"/>
              <a:t>Plus le mot apparait dans le corpus, moins il est important pour un document en particulier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Il va créer lui aussi une matrice creuse de 2665 mots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Transformation très rapide a laquelle il faut toujours ajouter 92 secondes de nettoyage du corpus.</a:t>
            </a:r>
          </a:p>
          <a:p>
            <a:r>
              <a:rPr lang="fr-FR" dirty="0"/>
              <a:t>le score d’ARI est meilleur que le premier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 err="1"/>
              <a:t>Definitions</a:t>
            </a:r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Term Frequency * Inverse Document Frequency 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706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Troisième modèle dit de sentence </a:t>
            </a:r>
            <a:r>
              <a:rPr lang="fr-FR" dirty="0" err="1"/>
              <a:t>embedding</a:t>
            </a:r>
            <a:r>
              <a:rPr lang="fr-FR" dirty="0"/>
              <a:t> le Doc2Vec </a:t>
            </a:r>
          </a:p>
          <a:p>
            <a:r>
              <a:rPr lang="fr-FR" dirty="0"/>
              <a:t>essaye de représenter les documents dans un espace vectoriel en fonction de l’ordre des mots</a:t>
            </a:r>
          </a:p>
          <a:p>
            <a:endParaRPr lang="fr-FR" dirty="0"/>
          </a:p>
          <a:p>
            <a:r>
              <a:rPr lang="fr-FR" dirty="0"/>
              <a:t>Avec ce modèle il n’est plus nécessaire nettoyer le corpus mais juste de passer en minuscule et de </a:t>
            </a:r>
            <a:r>
              <a:rPr lang="fr-FR" dirty="0" err="1"/>
              <a:t>tokenizer</a:t>
            </a:r>
            <a:endParaRPr lang="fr-FR" dirty="0"/>
          </a:p>
          <a:p>
            <a:endParaRPr lang="fr-FR" dirty="0"/>
          </a:p>
          <a:p>
            <a:r>
              <a:rPr lang="fr-FR" dirty="0"/>
              <a:t>Il va calculer des vecteurs limités a 20 dimensions</a:t>
            </a:r>
          </a:p>
          <a:p>
            <a:endParaRPr lang="fr-FR" dirty="0"/>
          </a:p>
          <a:p>
            <a:r>
              <a:rPr lang="fr-FR" dirty="0"/>
              <a:t>Le résultat, un temps de calcul 3 fois supérieur mais il ne nécessite pas de nettoyage</a:t>
            </a:r>
          </a:p>
          <a:p>
            <a:r>
              <a:rPr lang="fr-FR" dirty="0"/>
              <a:t>le score d’ARI est très médiocre les clusters pas séparés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055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Modèle BERT (Bidirectional Encoder Representations from Transformers)</a:t>
            </a:r>
            <a:endParaRPr lang="en-US" sz="12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endParaRPr lang="fr-FR" dirty="0"/>
          </a:p>
          <a:p>
            <a:r>
              <a:rPr lang="fr-FR" dirty="0"/>
              <a:t>Bidirectionnel contrairement a Doc2Vec</a:t>
            </a:r>
          </a:p>
          <a:p>
            <a:endParaRPr lang="fr-FR" dirty="0"/>
          </a:p>
          <a:p>
            <a:r>
              <a:rPr lang="fr-FR" dirty="0"/>
              <a:t>les mots deviennent sensibles au contexte </a:t>
            </a:r>
          </a:p>
          <a:p>
            <a:endParaRPr lang="fr-FR" dirty="0"/>
          </a:p>
          <a:p>
            <a:r>
              <a:rPr lang="fr-FR" dirty="0"/>
              <a:t>Ce modèle est pré-entrainé donc procure un gros gain de temps</a:t>
            </a:r>
          </a:p>
          <a:p>
            <a:endParaRPr lang="fr-FR" dirty="0"/>
          </a:p>
          <a:p>
            <a:r>
              <a:rPr lang="fr-FR" dirty="0"/>
              <a:t>Nous n’avons plus besoin de faire un nettoyage du corpus </a:t>
            </a:r>
          </a:p>
          <a:p>
            <a:endParaRPr lang="fr-FR" dirty="0"/>
          </a:p>
          <a:p>
            <a:r>
              <a:rPr lang="fr-FR" dirty="0"/>
              <a:t>Il créé des vecteur de 768 dimensions</a:t>
            </a:r>
          </a:p>
          <a:p>
            <a:endParaRPr lang="fr-FR" dirty="0"/>
          </a:p>
          <a:p>
            <a:r>
              <a:rPr lang="fr-FR" dirty="0"/>
              <a:t>Le score d’ARI est moyen mais les clusters sont très bien séparés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1290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Modèle </a:t>
            </a:r>
            <a:r>
              <a:rPr lang="fr-FR" sz="12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USE (Universal Sentence Encoder)</a:t>
            </a:r>
            <a:endParaRPr lang="en-US" sz="1200" b="0" dirty="0">
              <a:solidFill>
                <a:srgbClr val="FFFFFF"/>
              </a:solidFill>
              <a:latin typeface="Catamaran"/>
              <a:cs typeface="Catamaran"/>
              <a:sym typeface="Catamaran"/>
            </a:endParaRPr>
          </a:p>
          <a:p>
            <a:endParaRPr lang="fr-FR" dirty="0"/>
          </a:p>
          <a:p>
            <a:r>
              <a:rPr lang="fr-FR" dirty="0"/>
              <a:t>Entrainé sur de vrais corpus donc on a plus besoin d’</a:t>
            </a:r>
            <a:r>
              <a:rPr lang="fr-FR" dirty="0" err="1"/>
              <a:t>executer</a:t>
            </a:r>
            <a:r>
              <a:rPr lang="fr-FR" dirty="0"/>
              <a:t> un nettoyage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Architecture LSTM (Long Short Term Memory) different des ‘trasnformers‘ </a:t>
            </a:r>
            <a:r>
              <a:rPr lang="fr-FR" sz="1200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de BERT (Transformers)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0" noProof="1">
              <a:solidFill>
                <a:schemeClr val="bg1"/>
              </a:solidFill>
              <a:latin typeface="Catamaran"/>
              <a:cs typeface="Catamaran"/>
              <a:sym typeface="Catamaran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Permet une comparaison plus simple grace a des vecteurs de taille fixe (512)</a:t>
            </a:r>
          </a:p>
          <a:p>
            <a:endParaRPr lang="fr-FR" dirty="0"/>
          </a:p>
          <a:p>
            <a:r>
              <a:rPr lang="fr-FR" dirty="0"/>
              <a:t>Les résultats sont plutôt bons avec une durée de transformation de 10 secondes</a:t>
            </a:r>
          </a:p>
          <a:p>
            <a:endParaRPr lang="fr-FR" dirty="0"/>
          </a:p>
          <a:p>
            <a:r>
              <a:rPr lang="fr-FR" dirty="0"/>
              <a:t>Et un score d’ARI de 0,45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6742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Comparer toutes nos modélisations voici un tableau récapitulatif</a:t>
            </a:r>
          </a:p>
          <a:p>
            <a:endParaRPr lang="fr-F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Coté durée il faut ajouter le temps de </a:t>
            </a:r>
            <a:r>
              <a:rPr lang="fr-FR" dirty="0" err="1"/>
              <a:t>cleaning</a:t>
            </a:r>
            <a:r>
              <a:rPr lang="fr-FR" dirty="0"/>
              <a:t> aux deux premières modélisations</a:t>
            </a:r>
          </a:p>
          <a:p>
            <a:endParaRPr lang="fr-FR" dirty="0"/>
          </a:p>
          <a:p>
            <a:r>
              <a:rPr lang="fr-FR" dirty="0"/>
              <a:t>On peut ainsi voir que la modélisation USE a les meilleurs résultats pour le moment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26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1</a:t>
            </a:r>
            <a:r>
              <a:rPr lang="fr-FR" baseline="30000" dirty="0"/>
              <a:t>er</a:t>
            </a:r>
            <a:r>
              <a:rPr lang="fr-FR" dirty="0"/>
              <a:t> objectif: Elargir la gamme de produits en utilisant une API</a:t>
            </a:r>
          </a:p>
          <a:p>
            <a:endParaRPr lang="fr-FR" dirty="0"/>
          </a:p>
          <a:p>
            <a:r>
              <a:rPr lang="fr-FR" dirty="0"/>
              <a:t>2eme objectif: automatiser la classification d’articles:</a:t>
            </a:r>
          </a:p>
          <a:p>
            <a:endParaRPr lang="fr-FR" dirty="0"/>
          </a:p>
          <a:p>
            <a:r>
              <a:rPr lang="fr-FR" dirty="0"/>
              <a:t>Pour cela nous allons étudier la faisabilité d’un moteur de </a:t>
            </a:r>
          </a:p>
          <a:p>
            <a:r>
              <a:rPr lang="fr-FR" dirty="0"/>
              <a:t>classification depuis les textes des annonces et de leurs photos</a:t>
            </a:r>
          </a:p>
          <a:p>
            <a:endParaRPr lang="fr-FR" dirty="0"/>
          </a:p>
          <a:p>
            <a:r>
              <a:rPr lang="fr-FR" dirty="0"/>
              <a:t>Puis nous réaliserons une classification supervisée</a:t>
            </a:r>
          </a:p>
          <a:p>
            <a:endParaRPr lang="fr-FR" dirty="0"/>
          </a:p>
          <a:p>
            <a:r>
              <a:rPr lang="fr-FR" dirty="0"/>
              <a:t>Enfin nous parlerons des RGPD et des propriétés intellectuelles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06481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Passons maintenant aux classifications visuelles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2553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fonction de pré traitement sera utilisée</a:t>
            </a:r>
          </a:p>
          <a:p>
            <a:endParaRPr lang="fr-FR" dirty="0"/>
          </a:p>
          <a:p>
            <a:r>
              <a:rPr lang="fr-FR" dirty="0"/>
              <a:t>Conversion en niveaux de gris</a:t>
            </a:r>
          </a:p>
          <a:p>
            <a:endParaRPr lang="fr-FR" dirty="0"/>
          </a:p>
          <a:p>
            <a:r>
              <a:rPr lang="fr-FR" dirty="0"/>
              <a:t>Application d’une réduction de bruit pour supprimer les détails </a:t>
            </a:r>
          </a:p>
          <a:p>
            <a:endParaRPr lang="fr-FR" dirty="0"/>
          </a:p>
          <a:p>
            <a:r>
              <a:rPr lang="fr-FR" dirty="0"/>
              <a:t>Egalisation de l’histogramme pour améliorer le contraste de l’image</a:t>
            </a:r>
          </a:p>
          <a:p>
            <a:endParaRPr lang="fr-FR" dirty="0"/>
          </a:p>
          <a:p>
            <a:r>
              <a:rPr lang="fr-FR" dirty="0"/>
              <a:t>Suivi d’un floutage limiter encore les détails non pertinents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3094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Le premier modèle visuel traité sera le </a:t>
            </a:r>
            <a:r>
              <a:rPr lang="fr-FR" sz="12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SIFT (Scale-Invariant Feature Transform)</a:t>
            </a:r>
          </a:p>
          <a:p>
            <a:endParaRPr lang="fr-FR" dirty="0"/>
          </a:p>
          <a:p>
            <a:r>
              <a:rPr lang="fr-FR" dirty="0"/>
              <a:t>On peut voir sur la photo les features clés </a:t>
            </a:r>
          </a:p>
          <a:p>
            <a:endParaRPr lang="fr-FR" dirty="0"/>
          </a:p>
          <a:p>
            <a:r>
              <a:rPr lang="fr-FR" dirty="0"/>
              <a:t>Le modèle a créé 9163 features de 128 dimensions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5980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dirty="0"/>
              <a:t>Le modèle SIFT calcule </a:t>
            </a: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La différence de gaussienne pour différentes échelles ce qui procure une </a:t>
            </a:r>
            <a:r>
              <a:rPr lang="fr-FR" sz="1200" b="0" i="1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Invarience d’échelle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endParaRPr lang="fr-FR" sz="1200" b="0" i="1" noProof="1">
              <a:solidFill>
                <a:schemeClr val="bg1"/>
              </a:solidFill>
              <a:latin typeface="Catamaran"/>
              <a:cs typeface="Catamaran"/>
              <a:sym typeface="Catamaran"/>
            </a:endParaRP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Une orientation est assignée à chaque point clé pour une </a:t>
            </a:r>
            <a:r>
              <a:rPr lang="fr-FR" sz="1200" b="0" i="1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Invarience de rotation</a:t>
            </a:r>
          </a:p>
          <a:p>
            <a:endParaRPr lang="fr-FR" dirty="0"/>
          </a:p>
          <a:p>
            <a:r>
              <a:rPr lang="fr-FR" dirty="0"/>
              <a:t>Dans notre cad on peut voir que le score d’ARI est proche d’une catégorisation aléatoire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34391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Pour le dernier modèle nous allons utiliser un modèle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le VGG16 (</a:t>
            </a:r>
            <a:r>
              <a:rPr lang="fr-FR" sz="1200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Visual Geometry Group (16 = Nombre de couches))</a:t>
            </a:r>
          </a:p>
          <a:p>
            <a:endParaRPr lang="fr-FR" dirty="0"/>
          </a:p>
          <a:p>
            <a:r>
              <a:rPr lang="fr-FR" dirty="0"/>
              <a:t>C’est une architecture CNN réseau de neurones </a:t>
            </a:r>
            <a:r>
              <a:rPr lang="fr-FR" dirty="0" err="1"/>
              <a:t>convolutionel</a:t>
            </a:r>
            <a:endParaRPr lang="fr-FR" dirty="0"/>
          </a:p>
          <a:p>
            <a:endParaRPr lang="fr-FR" dirty="0"/>
          </a:p>
          <a:p>
            <a:r>
              <a:rPr lang="fr-FR" dirty="0"/>
              <a:t>C’est une sorte de mille-feuille ou des couches sont empilées alternativement, et il y en a 4 types:</a:t>
            </a:r>
          </a:p>
          <a:p>
            <a:r>
              <a:rPr lang="fr-FR" dirty="0"/>
              <a:t>Convolution: filtre de détection formes</a:t>
            </a:r>
          </a:p>
          <a:p>
            <a:r>
              <a:rPr lang="fr-FR" dirty="0" err="1"/>
              <a:t>Pooling</a:t>
            </a:r>
            <a:r>
              <a:rPr lang="fr-FR" dirty="0"/>
              <a:t>: réduction de l’image pour un gain de temps de calcul et une limitation du surapprentissage</a:t>
            </a:r>
          </a:p>
          <a:p>
            <a:r>
              <a:rPr lang="fr-FR" dirty="0"/>
              <a:t>Relu: fonction d’activation non linéaire</a:t>
            </a:r>
          </a:p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sz="120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Fully connected: </a:t>
            </a:r>
            <a:r>
              <a:rPr lang="fr-FR" sz="1200" b="0" i="1" noProof="1">
                <a:solidFill>
                  <a:srgbClr val="FF0000"/>
                </a:solidFill>
                <a:latin typeface="Catamaran"/>
                <a:cs typeface="Catamaran"/>
                <a:sym typeface="Catamaran"/>
              </a:rPr>
              <a:t>Combine toutes les caracteristiques apprises pour effectuer la classification finale</a:t>
            </a:r>
          </a:p>
          <a:p>
            <a:pPr algn="l"/>
            <a:endParaRPr lang="fr-FR" dirty="0"/>
          </a:p>
          <a:p>
            <a:r>
              <a:rPr lang="fr-FR" dirty="0"/>
              <a:t>Pour notre cas nous allons récupérer un modèle pré-entrainé </a:t>
            </a:r>
          </a:p>
          <a:p>
            <a:r>
              <a:rPr lang="fr-FR" dirty="0"/>
              <a:t>ou nous retirerons les deux dernières couches pour les ré-entrainer</a:t>
            </a:r>
          </a:p>
          <a:p>
            <a:endParaRPr lang="fr-FR" dirty="0"/>
          </a:p>
          <a:p>
            <a:r>
              <a:rPr lang="fr-FR" dirty="0"/>
              <a:t>On va ensuite appliquer une PCA pour accélérer le modèle, qui va garder 99% d’explication de la variance</a:t>
            </a:r>
          </a:p>
          <a:p>
            <a:r>
              <a:rPr lang="fr-FR" dirty="0"/>
              <a:t>Cela va nous permettre de passer de 4096 variables a 803</a:t>
            </a:r>
          </a:p>
          <a:p>
            <a:endParaRPr lang="fr-FR" dirty="0"/>
          </a:p>
          <a:p>
            <a:r>
              <a:rPr lang="fr-FR" dirty="0"/>
              <a:t>On peut voir ici que des classifications ne sont pas bien labellisés</a:t>
            </a:r>
          </a:p>
          <a:p>
            <a:r>
              <a:rPr lang="fr-FR" dirty="0"/>
              <a:t>En faisant un échantillonnage des erreurs de classification on s’aperçoit que par exemple</a:t>
            </a:r>
          </a:p>
          <a:p>
            <a:r>
              <a:rPr lang="fr-FR" dirty="0"/>
              <a:t>les photos de serviettes pour les bébés sont classifiées dans les accessoires de maisons.</a:t>
            </a:r>
          </a:p>
          <a:p>
            <a:r>
              <a:rPr lang="fr-FR" dirty="0"/>
              <a:t>On peut en conclure que ces erreurs ne sont pas dues à la modélisation en elle même.</a:t>
            </a:r>
          </a:p>
          <a:p>
            <a:endParaRPr lang="fr-FR" dirty="0"/>
          </a:p>
          <a:p>
            <a:r>
              <a:rPr lang="fr-FR" dirty="0"/>
              <a:t>-------------------------------------------</a:t>
            </a:r>
          </a:p>
          <a:p>
            <a:r>
              <a:rPr lang="fr-FR" dirty="0" err="1"/>
              <a:t>Definition</a:t>
            </a:r>
            <a:r>
              <a:rPr lang="fr-FR" dirty="0"/>
              <a:t> :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85379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le comparatif de toutes les classifications</a:t>
            </a:r>
          </a:p>
          <a:p>
            <a:r>
              <a:rPr lang="fr-FR" dirty="0"/>
              <a:t>En conclusion c’est VGG16 qui fourni les meilleurs scores </a:t>
            </a:r>
          </a:p>
          <a:p>
            <a:r>
              <a:rPr lang="fr-FR" dirty="0"/>
              <a:t>cela nous indique que la classification est possible</a:t>
            </a:r>
          </a:p>
          <a:p>
            <a:r>
              <a:rPr lang="fr-FR" dirty="0"/>
              <a:t>et nous allons donc privilégier la celle des images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9004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Passons maintenant a la classification supervisée des images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32972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cette classification nous avons pour cible les 7 catégories de produits</a:t>
            </a:r>
          </a:p>
          <a:p>
            <a:endParaRPr lang="fr-FR" dirty="0"/>
          </a:p>
          <a:p>
            <a:r>
              <a:rPr lang="fr-FR" dirty="0"/>
              <a:t>Les données seront séparées, avec une stratification pour éviter la fuite d’information, en trois groupes:</a:t>
            </a:r>
          </a:p>
          <a:p>
            <a:r>
              <a:rPr lang="fr-FR" dirty="0"/>
              <a:t>80% pour l’entrainement</a:t>
            </a:r>
          </a:p>
          <a:p>
            <a:r>
              <a:rPr lang="fr-FR" dirty="0"/>
              <a:t>10% pour la validation des hypers paramètres</a:t>
            </a:r>
          </a:p>
          <a:p>
            <a:r>
              <a:rPr lang="fr-FR" dirty="0"/>
              <a:t>10% pour tester le modèle avec des données non vues</a:t>
            </a:r>
          </a:p>
          <a:p>
            <a:endParaRPr lang="fr-FR" dirty="0"/>
          </a:p>
          <a:p>
            <a:r>
              <a:rPr lang="fr-FR" dirty="0"/>
              <a:t>Je vais utiliser des modèles pré-entrainés avec 3 approches 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Une approche simple par préparation initiale de l'ensemble des images avant classification supervisée avec un VGG16 + transfert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ystem-ui"/>
              </a:rPr>
              <a:t>learning</a:t>
            </a:r>
            <a:endParaRPr lang="fr-FR" b="0" i="0" dirty="0">
              <a:solidFill>
                <a:srgbClr val="FFFFFF"/>
              </a:solidFill>
              <a:effectLst/>
              <a:latin typeface="system-ui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Une approche récente proposée par Tensorflow.org par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ystem-ui"/>
              </a:rPr>
              <a:t>DataSet</a:t>
            </a: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, sans data augmentation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Une approche par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ystem-ui"/>
              </a:rPr>
              <a:t>DataSet</a:t>
            </a: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, avec data augmentation intégrée au modèle : avec un layer en début de modèle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Loss</a:t>
            </a:r>
            <a:r>
              <a:rPr lang="fr-FR" dirty="0"/>
              <a:t> va être fixé sur ‘</a:t>
            </a:r>
            <a:r>
              <a:rPr lang="fr-FR" dirty="0" err="1"/>
              <a:t>categorical_crossentropy</a:t>
            </a:r>
            <a:r>
              <a:rPr lang="fr-FR" dirty="0"/>
              <a:t>’ pour réaliser une classification </a:t>
            </a:r>
            <a:r>
              <a:rPr lang="fr-FR" dirty="0" err="1"/>
              <a:t>multiclasse</a:t>
            </a:r>
            <a:endParaRPr lang="fr-FR" dirty="0"/>
          </a:p>
          <a:p>
            <a:r>
              <a:rPr lang="fr-FR" dirty="0"/>
              <a:t>L’ </a:t>
            </a:r>
            <a:r>
              <a:rPr lang="fr-FR" dirty="0" err="1"/>
              <a:t>optimizer</a:t>
            </a:r>
            <a:r>
              <a:rPr lang="fr-FR" dirty="0"/>
              <a:t> lui réglé avec '</a:t>
            </a:r>
            <a:r>
              <a:rPr lang="fr-FR" dirty="0" err="1"/>
              <a:t>rmsprop</a:t>
            </a:r>
            <a:r>
              <a:rPr lang="fr-FR" dirty="0"/>
              <a:t>’ pour optimiser l’apprentissage profond des réseaux de n </a:t>
            </a:r>
            <a:r>
              <a:rPr lang="fr-FR" dirty="0" err="1"/>
              <a:t>eurones</a:t>
            </a:r>
            <a:endParaRPr lang="fr-FR" dirty="0"/>
          </a:p>
          <a:p>
            <a:r>
              <a:rPr lang="fr-FR" dirty="0"/>
              <a:t>L’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a ‘</a:t>
            </a:r>
            <a:r>
              <a:rPr lang="fr-FR" dirty="0" err="1"/>
              <a:t>val_loss</a:t>
            </a:r>
            <a:r>
              <a:rPr lang="fr-FR" dirty="0"/>
              <a:t>’ pour limiter le risque de sur apprentissage</a:t>
            </a:r>
          </a:p>
          <a:p>
            <a:r>
              <a:rPr lang="fr-FR" dirty="0"/>
              <a:t>Quand a l’hyperparamètre ce sera le nombre d’</a:t>
            </a:r>
            <a:r>
              <a:rPr lang="fr-FR" dirty="0" err="1"/>
              <a:t>epochs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7072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54F6A-4830-26B2-7418-C48E2F1E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4B442EB-E494-5850-4A5E-C4152B2779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F859C50C-A704-25C2-BA53-C544C73302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Coté réglages des modèles:</a:t>
            </a:r>
          </a:p>
          <a:p>
            <a:endParaRPr lang="fr-FR" dirty="0"/>
          </a:p>
          <a:p>
            <a:r>
              <a:rPr lang="fr-FR" dirty="0"/>
              <a:t>Le </a:t>
            </a:r>
            <a:r>
              <a:rPr lang="fr-FR" dirty="0" err="1"/>
              <a:t>Loss</a:t>
            </a:r>
            <a:r>
              <a:rPr lang="fr-FR" dirty="0"/>
              <a:t> va être fixé sur ‘</a:t>
            </a:r>
            <a:r>
              <a:rPr lang="fr-FR" dirty="0" err="1"/>
              <a:t>categorical_crossentropy</a:t>
            </a:r>
            <a:r>
              <a:rPr lang="fr-FR" dirty="0"/>
              <a:t>’ pour réaliser une classification </a:t>
            </a:r>
            <a:r>
              <a:rPr lang="fr-FR" dirty="0" err="1"/>
              <a:t>multiclasse</a:t>
            </a:r>
            <a:endParaRPr lang="fr-FR" dirty="0"/>
          </a:p>
          <a:p>
            <a:r>
              <a:rPr lang="fr-FR" dirty="0"/>
              <a:t>L’ </a:t>
            </a:r>
            <a:r>
              <a:rPr lang="fr-FR" dirty="0" err="1"/>
              <a:t>optimizer</a:t>
            </a:r>
            <a:r>
              <a:rPr lang="fr-FR" dirty="0"/>
              <a:t> lui réglé avec '</a:t>
            </a:r>
            <a:r>
              <a:rPr lang="fr-FR" dirty="0" err="1"/>
              <a:t>rmsprop</a:t>
            </a:r>
            <a:r>
              <a:rPr lang="fr-FR" dirty="0"/>
              <a:t>’ pour optimiser l’apprentissage profond des réseaux de n </a:t>
            </a:r>
            <a:r>
              <a:rPr lang="fr-FR" dirty="0" err="1"/>
              <a:t>eurones</a:t>
            </a:r>
            <a:endParaRPr lang="fr-FR" dirty="0"/>
          </a:p>
          <a:p>
            <a:r>
              <a:rPr lang="fr-FR" dirty="0"/>
              <a:t>L’</a:t>
            </a:r>
            <a:r>
              <a:rPr lang="fr-FR" dirty="0" err="1"/>
              <a:t>early</a:t>
            </a:r>
            <a:r>
              <a:rPr lang="fr-FR" dirty="0"/>
              <a:t> </a:t>
            </a:r>
            <a:r>
              <a:rPr lang="fr-FR" dirty="0" err="1"/>
              <a:t>stopping</a:t>
            </a:r>
            <a:r>
              <a:rPr lang="fr-FR" dirty="0"/>
              <a:t> a ‘</a:t>
            </a:r>
            <a:r>
              <a:rPr lang="fr-FR" dirty="0" err="1"/>
              <a:t>val_loss</a:t>
            </a:r>
            <a:r>
              <a:rPr lang="fr-FR" dirty="0"/>
              <a:t>’ pour limiter le risque de sur apprentissage</a:t>
            </a:r>
          </a:p>
          <a:p>
            <a:r>
              <a:rPr lang="fr-FR" dirty="0"/>
              <a:t>Quand a l’hyperparamètre ce sera le nombre d’</a:t>
            </a:r>
            <a:r>
              <a:rPr lang="fr-FR" dirty="0" err="1"/>
              <a:t>epochs</a:t>
            </a:r>
            <a:endParaRPr lang="fr-FR" dirty="0"/>
          </a:p>
          <a:p>
            <a:endParaRPr lang="fr-FR" dirty="0"/>
          </a:p>
          <a:p>
            <a:r>
              <a:rPr lang="fr-FR" dirty="0"/>
              <a:t>Notre métrique d’évaluation sera l’</a:t>
            </a:r>
            <a:r>
              <a:rPr lang="fr-FR" dirty="0" err="1"/>
              <a:t>Accuracy</a:t>
            </a:r>
            <a:r>
              <a:rPr lang="fr-FR" dirty="0"/>
              <a:t> l’exactitude des prévisions </a:t>
            </a:r>
            <a:r>
              <a:rPr lang="fr-FR"/>
              <a:t>de nos modèles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C36264B-8623-B730-04C9-244612E3D0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6728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préparation des images se décompose comme suit :</a:t>
            </a:r>
          </a:p>
          <a:p>
            <a:r>
              <a:rPr lang="fr-FR" dirty="0"/>
              <a:t>Reduction de l’image en 224 pixels par 224 puis un rééquilibrage des couleurs</a:t>
            </a:r>
          </a:p>
          <a:p>
            <a:endParaRPr lang="fr-FR" dirty="0"/>
          </a:p>
          <a:p>
            <a:r>
              <a:rPr lang="fr-FR" dirty="0"/>
              <a:t>Le modèle Vgg16 entrainé avec </a:t>
            </a:r>
            <a:r>
              <a:rPr lang="fr-FR" dirty="0" err="1"/>
              <a:t>imagenet</a:t>
            </a:r>
            <a:r>
              <a:rPr lang="fr-FR" dirty="0"/>
              <a:t> a d’excellents scores sur les données d’entrainement</a:t>
            </a:r>
          </a:p>
          <a:p>
            <a:r>
              <a:rPr lang="fr-FR" dirty="0"/>
              <a:t>mais n’arrive pas a reproduire ces résultats sur les données de validations et encore moins sur les données de test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0230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la collecte de données j’ai choisi </a:t>
            </a:r>
            <a:r>
              <a:rPr lang="fr-FR" dirty="0" err="1"/>
              <a:t>edamam</a:t>
            </a:r>
            <a:endParaRPr lang="fr-FR" dirty="0"/>
          </a:p>
          <a:p>
            <a:endParaRPr lang="fr-FR" dirty="0"/>
          </a:p>
          <a:p>
            <a:r>
              <a:rPr lang="fr-FR" dirty="0"/>
              <a:t>Ou il faut créer un compte gratuitement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59730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modèle </a:t>
            </a:r>
            <a:r>
              <a:rPr lang="fr-FR" dirty="0" err="1"/>
              <a:t>dataset</a:t>
            </a:r>
            <a:r>
              <a:rPr lang="fr-FR" dirty="0"/>
              <a:t> de </a:t>
            </a:r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Tensorflow.org </a:t>
            </a:r>
          </a:p>
          <a:p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Change dans l’approche les images sont classées dans des répertoires représentant les catégories</a:t>
            </a:r>
          </a:p>
          <a:p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lui aussi obtient un moins bon score sur le set de validation par rapport au </a:t>
            </a:r>
            <a:r>
              <a:rPr lang="fr-FR" b="0" i="0" dirty="0" err="1">
                <a:solidFill>
                  <a:srgbClr val="FFFFFF"/>
                </a:solidFill>
                <a:effectLst/>
                <a:latin typeface="system-ui"/>
              </a:rPr>
              <a:t>trainning</a:t>
            </a:r>
            <a:endParaRPr lang="fr-FR" b="0" i="0" dirty="0">
              <a:solidFill>
                <a:srgbClr val="FFFFFF"/>
              </a:solidFill>
              <a:effectLst/>
              <a:latin typeface="system-ui"/>
            </a:endParaRPr>
          </a:p>
          <a:p>
            <a:r>
              <a:rPr lang="fr-FR" b="0" i="0" dirty="0">
                <a:solidFill>
                  <a:srgbClr val="FFFFFF"/>
                </a:solidFill>
                <a:effectLst/>
                <a:latin typeface="system-ui"/>
              </a:rPr>
              <a:t>et n’arrive pas non plus a être meilleur sur le set de test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9531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Clr>
                <a:srgbClr val="FFFFFF"/>
              </a:buClr>
              <a:buSzPts val="1600"/>
              <a:defRPr/>
            </a:pPr>
            <a:r>
              <a:rPr lang="fr-FR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La Data Augmentation est la </a:t>
            </a:r>
            <a:r>
              <a:rPr lang="fr-FR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Modification des images d’entraînement afin d’éviter le surapprentissage</a:t>
            </a:r>
          </a:p>
          <a:p>
            <a:r>
              <a:rPr lang="fr-FR" dirty="0" err="1"/>
              <a:t>Sequentielle</a:t>
            </a:r>
            <a:r>
              <a:rPr lang="fr-FR" dirty="0"/>
              <a:t> </a:t>
            </a:r>
          </a:p>
          <a:p>
            <a:r>
              <a:rPr lang="fr-FR" dirty="0" err="1"/>
              <a:t>RandomFlip</a:t>
            </a:r>
            <a:r>
              <a:rPr lang="fr-FR" dirty="0"/>
              <a:t> (horizontal)</a:t>
            </a:r>
          </a:p>
          <a:p>
            <a:r>
              <a:rPr lang="fr-FR" dirty="0" err="1"/>
              <a:t>RandomRotation</a:t>
            </a:r>
            <a:r>
              <a:rPr lang="fr-FR" dirty="0"/>
              <a:t> (+/-10% *2Pi)</a:t>
            </a:r>
          </a:p>
          <a:p>
            <a:r>
              <a:rPr lang="fr-FR" dirty="0" err="1"/>
              <a:t>RandomZoom</a:t>
            </a:r>
            <a:r>
              <a:rPr lang="fr-FR" dirty="0"/>
              <a:t> (+/-10%)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155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Le modèle avec data augmentation possède aussi des scores moins bons sur la validation par rapport au train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Mais est capable de faire bien mieux sur le set de test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0" noProof="1">
                <a:solidFill>
                  <a:schemeClr val="bg1"/>
                </a:solidFill>
                <a:latin typeface="Catamaran"/>
                <a:cs typeface="Catamaran"/>
                <a:sym typeface="Catamaran"/>
              </a:rPr>
              <a:t>La data augmentation a un cout certain sur les temps d’entrainnement</a:t>
            </a:r>
            <a:endParaRPr lang="fr-FR" b="0" noProof="1">
              <a:solidFill>
                <a:schemeClr val="bg1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108834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Tx/>
              <a:buChar char="-"/>
            </a:pPr>
            <a:r>
              <a:rPr lang="fr-FR" sz="1200" b="0" dirty="0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 Pour recapituler </a:t>
            </a:r>
          </a:p>
          <a:p>
            <a:pPr algn="l">
              <a:buFontTx/>
              <a:buChar char="-"/>
            </a:pPr>
            <a:endParaRPr lang="fr-FR" sz="1200" b="0" dirty="0">
              <a:effectLst/>
              <a:latin typeface="Catamaran" pitchFamily="2" charset="0"/>
              <a:ea typeface="Calibri" panose="020F0502020204030204" pitchFamily="34" charset="0"/>
              <a:cs typeface="Catamaran" pitchFamily="2" charset="0"/>
            </a:endParaRPr>
          </a:p>
          <a:p>
            <a:pPr algn="l">
              <a:buFontTx/>
              <a:buChar char="-"/>
            </a:pPr>
            <a:r>
              <a:rPr lang="fr-FR" sz="1200" b="0" dirty="0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 Valeur de la fonction de perte (</a:t>
            </a:r>
            <a:r>
              <a:rPr lang="fr-FR" sz="1200" b="0" dirty="0" err="1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Loss</a:t>
            </a:r>
            <a:r>
              <a:rPr lang="fr-FR" sz="1200" b="0" dirty="0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) </a:t>
            </a:r>
            <a:r>
              <a:rPr lang="fr-FR" sz="1200" dirty="0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réduite de près de 3 fois</a:t>
            </a:r>
          </a:p>
          <a:p>
            <a:pPr algn="l">
              <a:buFontTx/>
              <a:buChar char="-"/>
            </a:pPr>
            <a:r>
              <a:rPr lang="fr-FR" sz="1200" b="0" dirty="0"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 Le modèle est donc devenu plus confiant dans ses prédictions</a:t>
            </a:r>
            <a:r>
              <a:rPr lang="fr-FR" sz="1200" b="0" dirty="0">
                <a:effectLst/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 </a:t>
            </a:r>
          </a:p>
          <a:p>
            <a:pPr algn="l">
              <a:buFontTx/>
              <a:buChar char="-"/>
            </a:pPr>
            <a:r>
              <a:rPr lang="fr-FR" sz="1200" b="0" dirty="0"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 L’exactitude (</a:t>
            </a:r>
            <a:r>
              <a:rPr lang="fr-FR" sz="1200" b="0" dirty="0" err="1"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accuracy</a:t>
            </a:r>
            <a:r>
              <a:rPr lang="fr-FR" sz="1200" b="0" dirty="0"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) est très bonne, elle représente un modèle qui généralise bien les données non connues</a:t>
            </a:r>
          </a:p>
          <a:p>
            <a:pPr algn="l">
              <a:buFontTx/>
              <a:buChar char="-"/>
            </a:pPr>
            <a:r>
              <a:rPr lang="fr-FR" sz="1200" b="0" dirty="0">
                <a:latin typeface="Catamaran" pitchFamily="2" charset="0"/>
                <a:ea typeface="Calibri" panose="020F0502020204030204" pitchFamily="34" charset="0"/>
                <a:cs typeface="Catamaran" pitchFamily="2" charset="0"/>
              </a:rPr>
              <a:t> En contrepartie le temps d’entraînement avec augmentation a fortement augmenté</a:t>
            </a:r>
            <a:endParaRPr lang="fr-FR" sz="1200" b="0" dirty="0">
              <a:effectLst/>
              <a:latin typeface="Catamaran" pitchFamily="2" charset="0"/>
              <a:ea typeface="Calibri" panose="020F0502020204030204" pitchFamily="34" charset="0"/>
              <a:cs typeface="Catamaran" pitchFamily="2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03425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Nous allons maintenant voir l’aspect RGPD sur la totalité du projet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4921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noProof="1">
                <a:solidFill>
                  <a:schemeClr val="accent2"/>
                </a:solidFill>
                <a:latin typeface="Catamaran"/>
                <a:cs typeface="Catamaran"/>
                <a:sym typeface="Catamaran"/>
              </a:rPr>
              <a:t>Respect des normes RGPD (Règlement Général sur la Protection des Données)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noProof="1">
              <a:solidFill>
                <a:schemeClr val="accent2"/>
              </a:solidFill>
              <a:latin typeface="Catamaran"/>
              <a:cs typeface="Catamaran"/>
              <a:sym typeface="Catamaran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Licéité, loyauté et transparence: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Limitation des finalités: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Minimisation des données: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Exactitude: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 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fr-FR" sz="1200" b="1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Limitation de la conservation: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99075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Le droit de récupérer ces données a été accordé par l'API,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Les données ne récupèrent que les champs nécessaires (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foodId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label, 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category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foodContentsLabel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image)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Ce projet se concentre sur uniquement sur la collecte des produits (champagne)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Ces données seront conservées uniquement pour la durée du projet.</a:t>
            </a:r>
          </a:p>
          <a:p>
            <a:endParaRPr lang="fr-FR" dirty="0"/>
          </a:p>
          <a:p>
            <a:r>
              <a:rPr lang="fr-FR" dirty="0"/>
              <a:t>Aucune donnée personnelle n’a été extraite par ce traitement.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997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enfin …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1598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097F1-F74B-3A3C-54D8-7D20FF578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CC0049D-AD68-E61B-972A-57682622A8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7245BDA-3932-DC05-A63F-D1C3B488A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Le droit de récupérer ces données a été accordé par l'API,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Les données ne récupèrent que les champs nécessaires (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foodId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label, 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category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</a:t>
            </a:r>
            <a:r>
              <a:rPr lang="fr-FR" sz="1200" b="0" i="0" dirty="0" err="1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foodContentsLabel</a:t>
            </a: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, image)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Ce projet se concentre sur uniquement sur la collecte des produits (champagne)</a:t>
            </a:r>
          </a:p>
          <a:p>
            <a:endParaRPr lang="fr-FR" sz="1200" b="0" i="0" dirty="0">
              <a:solidFill>
                <a:srgbClr val="FFFFFF"/>
              </a:solidFill>
              <a:effectLst/>
              <a:latin typeface="Catamaran" pitchFamily="2" charset="0"/>
              <a:cs typeface="Catamaran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dirty="0">
                <a:solidFill>
                  <a:srgbClr val="FFFFFF"/>
                </a:solidFill>
                <a:effectLst/>
                <a:latin typeface="Catamaran" pitchFamily="2" charset="0"/>
                <a:cs typeface="Catamaran" pitchFamily="2" charset="0"/>
              </a:rPr>
              <a:t>Ces données seront conservées uniquement pour la durée du projet.</a:t>
            </a:r>
          </a:p>
          <a:p>
            <a:endParaRPr lang="fr-FR" dirty="0"/>
          </a:p>
          <a:p>
            <a:r>
              <a:rPr lang="fr-FR" dirty="0"/>
              <a:t>Aucune donnée personnelle n’a été extraite par ce traitement.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C91B29A-4491-E5ED-F9E6-046804245F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1822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Voici l’adresse ou créer le compte pour disposer des id et clés de connexion</a:t>
            </a:r>
          </a:p>
          <a:p>
            <a:endParaRPr lang="fr-FR" dirty="0"/>
          </a:p>
          <a:p>
            <a:r>
              <a:rPr lang="fr-FR" dirty="0"/>
              <a:t>J’ai utilisé la documentation de l’api disponible sur leur site via la deuxième URL</a:t>
            </a:r>
          </a:p>
          <a:p>
            <a:endParaRPr lang="fr-FR" dirty="0"/>
          </a:p>
          <a:p>
            <a:r>
              <a:rPr lang="fr-FR" dirty="0"/>
              <a:t>Un </a:t>
            </a:r>
            <a:r>
              <a:rPr lang="fr-FR" dirty="0" err="1"/>
              <a:t>json</a:t>
            </a:r>
            <a:r>
              <a:rPr lang="fr-FR" dirty="0"/>
              <a:t> est renvoyé lors de la recherche des produits contenant du Champage</a:t>
            </a:r>
          </a:p>
          <a:p>
            <a:endParaRPr lang="fr-FR" dirty="0"/>
          </a:p>
          <a:p>
            <a:r>
              <a:rPr lang="fr-FR" dirty="0"/>
              <a:t>Et enfin dans celui-ci collecter les 5 champs nécessaires à notre étude pour les dix premiers produits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64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Et enfin placer ces informations dans un dataframe qui est sauvegardé en fichier CSV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9614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Passons maintenant à la partie classification</a:t>
            </a:r>
          </a:p>
          <a:p>
            <a:r>
              <a:rPr lang="fr-FR" dirty="0"/>
              <a:t>Et voyons les données a notre disposition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7435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 fichier csv et une archive de 1050 photos </a:t>
            </a:r>
          </a:p>
          <a:p>
            <a:r>
              <a:rPr lang="fr-FR" dirty="0"/>
              <a:t>Chaque article comporte 15 features</a:t>
            </a:r>
          </a:p>
          <a:p>
            <a:r>
              <a:rPr lang="fr-FR" dirty="0"/>
              <a:t>Aucune donné manquante parmi les variables qui vont nous intéresser </a:t>
            </a:r>
          </a:p>
          <a:p>
            <a:r>
              <a:rPr lang="fr-FR" dirty="0"/>
              <a:t>Les images, les descriptions et la catégorisation des articles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044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les données sources nous allons traiter la description ainsi que les images fournies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58537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La donnée cible quand à elle est le champ ‘</a:t>
            </a:r>
            <a:r>
              <a:rPr lang="fr-FR" dirty="0" err="1"/>
              <a:t>product_category_tree</a:t>
            </a:r>
            <a:r>
              <a:rPr lang="fr-FR" dirty="0"/>
              <a:t>’ dont on ne gardera que le premier niveau</a:t>
            </a:r>
          </a:p>
          <a:p>
            <a:endParaRPr lang="fr-FR" dirty="0"/>
          </a:p>
          <a:p>
            <a:r>
              <a:rPr lang="fr-FR" dirty="0"/>
              <a:t>elle se compose de 7 catégories avec une répartition uniforme des produits à l’</a:t>
            </a:r>
            <a:r>
              <a:rPr lang="fr-FR" dirty="0" err="1"/>
              <a:t>interrieur</a:t>
            </a:r>
            <a:r>
              <a:rPr lang="fr-FR" dirty="0"/>
              <a:t> </a:t>
            </a:r>
          </a:p>
          <a:p>
            <a:endParaRPr lang="fr-FR" dirty="0"/>
          </a:p>
          <a:p>
            <a:r>
              <a:rPr lang="fr-FR" dirty="0"/>
              <a:t>(idéal pour l’apprentissage de modèles de machine </a:t>
            </a:r>
            <a:r>
              <a:rPr lang="fr-FR" dirty="0" err="1"/>
              <a:t>learning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04D2F3-B015-42C0-A75C-0D767E17914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1066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edamam.com/api/food-database/v2/pars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F56A34-5641-14E8-747F-42730F4BD4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135360"/>
            <a:ext cx="9448800" cy="930917"/>
          </a:xfrm>
        </p:spPr>
        <p:txBody>
          <a:bodyPr/>
          <a:lstStyle/>
          <a:p>
            <a:pPr algn="ctr"/>
            <a:r>
              <a:rPr lang="fr-FR" dirty="0"/>
              <a:t>Place de Marché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5E9AF8E-746D-C7FD-AE30-3EDF849D4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2540000"/>
            <a:ext cx="9448800" cy="2251724"/>
          </a:xfrm>
        </p:spPr>
        <p:txBody>
          <a:bodyPr>
            <a:normAutofit lnSpcReduction="10000"/>
          </a:bodyPr>
          <a:lstStyle/>
          <a:p>
            <a:pPr algn="ctr"/>
            <a:r>
              <a:rPr lang="fr-FR" sz="4800" dirty="0"/>
              <a:t>Moteur de classification </a:t>
            </a:r>
          </a:p>
          <a:p>
            <a:pPr algn="ctr"/>
            <a:r>
              <a:rPr lang="fr-FR" sz="4800" dirty="0"/>
              <a:t>&amp;</a:t>
            </a:r>
          </a:p>
          <a:p>
            <a:pPr algn="ctr"/>
            <a:r>
              <a:rPr lang="fr-FR" sz="4800" dirty="0"/>
              <a:t>Classification supervisée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E5B840-F460-77E3-9435-986A0DD0192C}"/>
              </a:ext>
            </a:extLst>
          </p:cNvPr>
          <p:cNvSpPr txBox="1"/>
          <p:nvPr/>
        </p:nvSpPr>
        <p:spPr>
          <a:xfrm>
            <a:off x="0" y="6334780"/>
            <a:ext cx="45704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Cédric -  Décembre 2024</a:t>
            </a:r>
          </a:p>
        </p:txBody>
      </p:sp>
    </p:spTree>
    <p:extLst>
      <p:ext uri="{BB962C8B-B14F-4D97-AF65-F5344CB8AC3E}">
        <p14:creationId xmlns:p14="http://schemas.microsoft.com/office/powerpoint/2010/main" val="2070978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29253-DF57-BFD6-7AF4-A2FD896D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58BE4B-DD52-8316-0528-8E361BAE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60058"/>
            <a:ext cx="8610600" cy="715163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Données Cibles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2170214-A328-E6DD-017E-0A12D4672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7235" y="2646024"/>
            <a:ext cx="3057525" cy="19812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FAA5970-6012-B820-71A8-1882F7969420}"/>
              </a:ext>
            </a:extLst>
          </p:cNvPr>
          <p:cNvSpPr txBox="1"/>
          <p:nvPr/>
        </p:nvSpPr>
        <p:spPr>
          <a:xfrm>
            <a:off x="2844147" y="1635853"/>
            <a:ext cx="65037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Distribués uniformément dans 7 catégories</a:t>
            </a:r>
          </a:p>
          <a:p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4335194-E5F4-9EAB-B13A-D0E74549EFFA}"/>
              </a:ext>
            </a:extLst>
          </p:cNvPr>
          <p:cNvSpPr/>
          <p:nvPr/>
        </p:nvSpPr>
        <p:spPr>
          <a:xfrm>
            <a:off x="7139030" y="2869034"/>
            <a:ext cx="377505" cy="145129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849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6101A-497E-9B53-35F1-D71CE53BE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31E779B6-44E7-7D02-633E-D914D874059F}"/>
              </a:ext>
            </a:extLst>
          </p:cNvPr>
          <p:cNvSpPr txBox="1"/>
          <p:nvPr/>
        </p:nvSpPr>
        <p:spPr>
          <a:xfrm>
            <a:off x="1520209" y="2782669"/>
            <a:ext cx="9151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Moteur de classification Textuelle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20223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2FBD1-C135-1FAC-C6E0-735E68580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4779C0-E64E-06B6-F02C-637812787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Fonction nettoyage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822368-ED94-E98E-6764-DA485761D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377" y="2194560"/>
            <a:ext cx="7661246" cy="4024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Fonction unique</a:t>
            </a:r>
          </a:p>
          <a:p>
            <a:r>
              <a:rPr lang="fr-FR" dirty="0"/>
              <a:t>Passage en minuscule</a:t>
            </a:r>
          </a:p>
          <a:p>
            <a:r>
              <a:rPr lang="fr-FR" dirty="0"/>
              <a:t>Tokenisation</a:t>
            </a:r>
          </a:p>
          <a:p>
            <a:r>
              <a:rPr lang="fr-FR" dirty="0"/>
              <a:t>Suppression : </a:t>
            </a:r>
          </a:p>
          <a:p>
            <a:pPr lvl="1"/>
            <a:r>
              <a:rPr lang="fr-FR" dirty="0" err="1"/>
              <a:t>Stopwords</a:t>
            </a:r>
            <a:r>
              <a:rPr lang="fr-FR" dirty="0"/>
              <a:t> (si fournis)</a:t>
            </a:r>
          </a:p>
          <a:p>
            <a:pPr lvl="1"/>
            <a:r>
              <a:rPr lang="fr-FR" dirty="0"/>
              <a:t>Mots rares (si fournis)</a:t>
            </a:r>
          </a:p>
          <a:p>
            <a:pPr lvl="1"/>
            <a:r>
              <a:rPr lang="fr-FR" dirty="0"/>
              <a:t>Mots en dessous d’un nombre de caractères (si fournis)</a:t>
            </a:r>
          </a:p>
          <a:p>
            <a:pPr lvl="1"/>
            <a:r>
              <a:rPr lang="fr-FR" dirty="0"/>
              <a:t>Caractères non alphabétiques (si activé)</a:t>
            </a:r>
          </a:p>
          <a:p>
            <a:r>
              <a:rPr lang="fr-FR" dirty="0"/>
              <a:t>Application d’un </a:t>
            </a:r>
            <a:r>
              <a:rPr lang="fr-FR" dirty="0" err="1"/>
              <a:t>Stemmer</a:t>
            </a:r>
            <a:r>
              <a:rPr lang="fr-FR" dirty="0"/>
              <a:t> ou d’un </a:t>
            </a:r>
            <a:r>
              <a:rPr lang="fr-FR" dirty="0" err="1"/>
              <a:t>Lemmatizer</a:t>
            </a:r>
            <a:endParaRPr lang="fr-FR" dirty="0"/>
          </a:p>
          <a:p>
            <a:r>
              <a:rPr lang="fr-FR" dirty="0"/>
              <a:t>Filtre des mots non anglais (si fournis)</a:t>
            </a:r>
          </a:p>
          <a:p>
            <a:r>
              <a:rPr lang="fr-FR" dirty="0"/>
              <a:t>Filtre de mots additionnels (si fournis)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660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0C04C-451E-41D6-C8D5-277F95618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6FA16C-8167-B0EF-F8DA-0F5EAB14B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54" y="1197971"/>
            <a:ext cx="11207692" cy="300281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2351E82-40D8-A2DD-C850-528367EED13F}"/>
              </a:ext>
            </a:extLst>
          </p:cNvPr>
          <p:cNvSpPr txBox="1"/>
          <p:nvPr/>
        </p:nvSpPr>
        <p:spPr>
          <a:xfrm>
            <a:off x="4098783" y="526395"/>
            <a:ext cx="3815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/>
              <a:t>Test fonction nettoyage 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2BD2BD65-B5A3-9FA2-1570-32FD529ED250}"/>
              </a:ext>
            </a:extLst>
          </p:cNvPr>
          <p:cNvSpPr/>
          <p:nvPr/>
        </p:nvSpPr>
        <p:spPr>
          <a:xfrm>
            <a:off x="9169167" y="3665989"/>
            <a:ext cx="503339" cy="1677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86C6944-C9E8-A69F-0C35-769E3136C8BB}"/>
              </a:ext>
            </a:extLst>
          </p:cNvPr>
          <p:cNvSpPr/>
          <p:nvPr/>
        </p:nvSpPr>
        <p:spPr>
          <a:xfrm>
            <a:off x="3096935" y="3665989"/>
            <a:ext cx="443219" cy="1677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8D0E1A2C-C617-5224-BA55-800DADA70589}"/>
              </a:ext>
            </a:extLst>
          </p:cNvPr>
          <p:cNvSpPr/>
          <p:nvPr/>
        </p:nvSpPr>
        <p:spPr>
          <a:xfrm>
            <a:off x="4128782" y="3338818"/>
            <a:ext cx="367718" cy="174072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8179CC3E-32F3-99CE-9740-AAE843417ADB}"/>
              </a:ext>
            </a:extLst>
          </p:cNvPr>
          <p:cNvSpPr/>
          <p:nvPr/>
        </p:nvSpPr>
        <p:spPr>
          <a:xfrm>
            <a:off x="11115413" y="2778154"/>
            <a:ext cx="370513" cy="141215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42411B11-A8A3-A7A3-8FF7-EC32C1ED44ED}"/>
              </a:ext>
            </a:extLst>
          </p:cNvPr>
          <p:cNvSpPr/>
          <p:nvPr/>
        </p:nvSpPr>
        <p:spPr>
          <a:xfrm>
            <a:off x="9999677" y="2459372"/>
            <a:ext cx="295012" cy="1496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032D087-8A73-8552-EC37-D8CFFAB461E4}"/>
              </a:ext>
            </a:extLst>
          </p:cNvPr>
          <p:cNvSpPr/>
          <p:nvPr/>
        </p:nvSpPr>
        <p:spPr>
          <a:xfrm>
            <a:off x="6006517" y="1855364"/>
            <a:ext cx="269846" cy="174771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953866BB-50A0-8954-421D-3F72C9831038}"/>
              </a:ext>
            </a:extLst>
          </p:cNvPr>
          <p:cNvSpPr/>
          <p:nvPr/>
        </p:nvSpPr>
        <p:spPr>
          <a:xfrm>
            <a:off x="4128782" y="1862355"/>
            <a:ext cx="367718" cy="16778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BA84DCF-6A06-6DF7-68B5-654EEDF979B0}"/>
              </a:ext>
            </a:extLst>
          </p:cNvPr>
          <p:cNvSpPr/>
          <p:nvPr/>
        </p:nvSpPr>
        <p:spPr>
          <a:xfrm>
            <a:off x="4999839" y="3338818"/>
            <a:ext cx="437625" cy="17407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FB9735D-9038-09E8-07C0-A73DC1496C96}"/>
              </a:ext>
            </a:extLst>
          </p:cNvPr>
          <p:cNvSpPr/>
          <p:nvPr/>
        </p:nvSpPr>
        <p:spPr>
          <a:xfrm>
            <a:off x="6006517" y="3338818"/>
            <a:ext cx="503339" cy="17407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0385A9B-77C5-9E43-3852-FC54A85DC643}"/>
              </a:ext>
            </a:extLst>
          </p:cNvPr>
          <p:cNvSpPr/>
          <p:nvPr/>
        </p:nvSpPr>
        <p:spPr>
          <a:xfrm>
            <a:off x="6811861" y="1570139"/>
            <a:ext cx="176167" cy="14960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FDF9790-2164-1FCB-D091-1410AFC6D2C5}"/>
              </a:ext>
            </a:extLst>
          </p:cNvPr>
          <p:cNvSpPr txBox="1"/>
          <p:nvPr/>
        </p:nvSpPr>
        <p:spPr>
          <a:xfrm>
            <a:off x="3245029" y="4471812"/>
            <a:ext cx="552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Mots du corpus d’origine: 497512</a:t>
            </a:r>
          </a:p>
          <a:p>
            <a:pPr algn="ctr"/>
            <a:r>
              <a:rPr lang="fr-FR" dirty="0"/>
              <a:t>Mots après traitement : 63371 dont 4066 uniques</a:t>
            </a:r>
          </a:p>
        </p:txBody>
      </p:sp>
    </p:spTree>
    <p:extLst>
      <p:ext uri="{BB962C8B-B14F-4D97-AF65-F5344CB8AC3E}">
        <p14:creationId xmlns:p14="http://schemas.microsoft.com/office/powerpoint/2010/main" val="1620883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76ABBD8-9E3C-C45C-923D-06B0A5640649}"/>
              </a:ext>
            </a:extLst>
          </p:cNvPr>
          <p:cNvSpPr txBox="1"/>
          <p:nvPr/>
        </p:nvSpPr>
        <p:spPr>
          <a:xfrm>
            <a:off x="1711626" y="1207008"/>
            <a:ext cx="8427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/>
              <a:t>Fonction de calcul et sauvegarde des résultats 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58A6144-DC5B-70AB-ACB5-B8C3145AD05B}"/>
              </a:ext>
            </a:extLst>
          </p:cNvPr>
          <p:cNvSpPr txBox="1"/>
          <p:nvPr/>
        </p:nvSpPr>
        <p:spPr>
          <a:xfrm>
            <a:off x="2986815" y="2599944"/>
            <a:ext cx="62183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Appliquée a tous les modèles pour établir la faisabilité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Mesure durée</a:t>
            </a:r>
          </a:p>
          <a:p>
            <a:pPr marL="285750" indent="-285750">
              <a:buFontTx/>
              <a:buChar char="-"/>
            </a:pPr>
            <a:r>
              <a:rPr lang="fr-FR" dirty="0"/>
              <a:t>Réduction en deux dimensions (t-SNE)</a:t>
            </a:r>
          </a:p>
          <a:p>
            <a:pPr marL="285750" indent="-285750">
              <a:buFontTx/>
              <a:buChar char="-"/>
            </a:pPr>
            <a:r>
              <a:rPr lang="fr-FR" dirty="0"/>
              <a:t>Création de 7 clusters (</a:t>
            </a:r>
            <a:r>
              <a:rPr lang="fr-FR" dirty="0" err="1"/>
              <a:t>Kmeans</a:t>
            </a:r>
            <a:r>
              <a:rPr lang="fr-FR" dirty="0"/>
              <a:t>)</a:t>
            </a:r>
          </a:p>
          <a:p>
            <a:pPr marL="285750" indent="-285750">
              <a:buFontTx/>
              <a:buChar char="-"/>
            </a:pPr>
            <a:r>
              <a:rPr lang="fr-FR" dirty="0"/>
              <a:t>Calcul de l’ARI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 du cluster calculé </a:t>
            </a:r>
          </a:p>
          <a:p>
            <a:pPr marL="285750" indent="-285750">
              <a:buFontTx/>
              <a:buChar char="-"/>
            </a:pPr>
            <a:r>
              <a:rPr lang="fr-FR" dirty="0"/>
              <a:t>Graphique des catégories réelles</a:t>
            </a:r>
          </a:p>
        </p:txBody>
      </p:sp>
    </p:spTree>
    <p:extLst>
      <p:ext uri="{BB962C8B-B14F-4D97-AF65-F5344CB8AC3E}">
        <p14:creationId xmlns:p14="http://schemas.microsoft.com/office/powerpoint/2010/main" val="95281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3A02-5C15-25FA-9600-777B00B97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374B835-7365-C793-89FD-B4A0832CF022}"/>
              </a:ext>
            </a:extLst>
          </p:cNvPr>
          <p:cNvSpPr txBox="1"/>
          <p:nvPr/>
        </p:nvSpPr>
        <p:spPr>
          <a:xfrm>
            <a:off x="2615718" y="911568"/>
            <a:ext cx="6960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</a:t>
            </a:r>
            <a:r>
              <a:rPr lang="fr-FR" sz="2800" dirty="0" err="1"/>
              <a:t>BagOfWords</a:t>
            </a:r>
            <a:r>
              <a:rPr lang="fr-FR" sz="2800" dirty="0"/>
              <a:t> </a:t>
            </a:r>
            <a:r>
              <a:rPr lang="fr-FR" sz="2800" dirty="0" err="1"/>
              <a:t>CountVectorizer</a:t>
            </a:r>
            <a:endParaRPr lang="fr-FR" sz="28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2DDC86E-A7A7-E259-4C56-84B089A776DA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98" y="2275622"/>
            <a:ext cx="84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FC34B18-EE05-6B8F-5B9C-A04AC9929B63}"/>
              </a:ext>
            </a:extLst>
          </p:cNvPr>
          <p:cNvSpPr txBox="1"/>
          <p:nvPr/>
        </p:nvSpPr>
        <p:spPr>
          <a:xfrm>
            <a:off x="3748240" y="1670539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4.93      ARI: 0.3663</a:t>
            </a:r>
          </a:p>
        </p:txBody>
      </p:sp>
    </p:spTree>
    <p:extLst>
      <p:ext uri="{BB962C8B-B14F-4D97-AF65-F5344CB8AC3E}">
        <p14:creationId xmlns:p14="http://schemas.microsoft.com/office/powerpoint/2010/main" val="3502049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BEEE50-124B-5C60-B930-68C40DC7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E153B71-70F6-B359-95AF-20E3AAC3102C}"/>
              </a:ext>
            </a:extLst>
          </p:cNvPr>
          <p:cNvSpPr txBox="1"/>
          <p:nvPr/>
        </p:nvSpPr>
        <p:spPr>
          <a:xfrm>
            <a:off x="3686523" y="911567"/>
            <a:ext cx="48189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</a:t>
            </a:r>
            <a:r>
              <a:rPr lang="fr-FR" sz="2800" dirty="0" err="1"/>
              <a:t>BagOfWords</a:t>
            </a:r>
            <a:r>
              <a:rPr lang="fr-FR" sz="2800" dirty="0"/>
              <a:t> </a:t>
            </a:r>
            <a:r>
              <a:rPr lang="fr-FR" sz="2800" dirty="0" err="1"/>
              <a:t>Tfidf</a:t>
            </a:r>
            <a:endParaRPr lang="fr-FR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B2B0F-8D93-BDD8-B6F8-5EE97043E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861" y="3632432"/>
            <a:ext cx="5195757" cy="243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D3F041-9903-E12D-C2A7-5CC357B56983}"/>
              </a:ext>
            </a:extLst>
          </p:cNvPr>
          <p:cNvSpPr txBox="1"/>
          <p:nvPr/>
        </p:nvSpPr>
        <p:spPr>
          <a:xfrm>
            <a:off x="3748239" y="1670539"/>
            <a:ext cx="4695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4.46      ARI: 0.4351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26A5AC-9351-A8F5-E9BE-F2D6A247B94C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97" y="2275623"/>
            <a:ext cx="84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064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A00215-D708-FC5B-38B4-7DFDA6B11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546897-FD55-0897-58E1-12BC0DD95E5B}"/>
              </a:ext>
            </a:extLst>
          </p:cNvPr>
          <p:cNvSpPr txBox="1"/>
          <p:nvPr/>
        </p:nvSpPr>
        <p:spPr>
          <a:xfrm>
            <a:off x="4352573" y="911568"/>
            <a:ext cx="34868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Doc2Vec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7944F71-CCE2-1B0A-0D1E-B7D08B80E033}"/>
              </a:ext>
            </a:extLst>
          </p:cNvPr>
          <p:cNvSpPr txBox="1"/>
          <p:nvPr/>
        </p:nvSpPr>
        <p:spPr>
          <a:xfrm>
            <a:off x="3684122" y="1670539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12.32      ARI: 0.1745</a:t>
            </a:r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67E9AE3B-D530-E353-D9D5-CF78A481C783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000" y="2275622"/>
            <a:ext cx="8460000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990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701BA-53E6-4219-C706-6EA6B7CF0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1BA1303-838E-F770-132A-B5538998C5BE}"/>
              </a:ext>
            </a:extLst>
          </p:cNvPr>
          <p:cNvSpPr txBox="1"/>
          <p:nvPr/>
        </p:nvSpPr>
        <p:spPr>
          <a:xfrm>
            <a:off x="4843892" y="911567"/>
            <a:ext cx="2504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Bert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E882F7E-D801-244C-F300-C32FA6CA324D}"/>
              </a:ext>
            </a:extLst>
          </p:cNvPr>
          <p:cNvSpPr txBox="1"/>
          <p:nvPr/>
        </p:nvSpPr>
        <p:spPr>
          <a:xfrm>
            <a:off x="3684120" y="1670539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81.21      ARI: 0.3009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C426F54-B220-00A5-7066-AFCDE22FD4D4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8" y="2275623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3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AB7FE-9DC0-6AB5-11AE-C1EA172CA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9E4CE6F-A2AA-A592-F581-696D9D42428F}"/>
              </a:ext>
            </a:extLst>
          </p:cNvPr>
          <p:cNvSpPr txBox="1"/>
          <p:nvPr/>
        </p:nvSpPr>
        <p:spPr>
          <a:xfrm>
            <a:off x="4874348" y="911568"/>
            <a:ext cx="2443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Use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14190CB-8F49-2638-E1DC-D9A6203ECDFD}"/>
              </a:ext>
            </a:extLst>
          </p:cNvPr>
          <p:cNvSpPr txBox="1"/>
          <p:nvPr/>
        </p:nvSpPr>
        <p:spPr>
          <a:xfrm>
            <a:off x="3684119" y="1670539"/>
            <a:ext cx="4823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10.74      ARI: 0.4504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D462559-BF70-98DB-7B52-04FCD7A1FAF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7" y="2275622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3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F3DB9-682E-E1A1-0AD4-4C4C6E0BB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1AAE3D5-CC7C-93B4-B67E-A5F5618BA26E}"/>
              </a:ext>
            </a:extLst>
          </p:cNvPr>
          <p:cNvSpPr txBox="1"/>
          <p:nvPr/>
        </p:nvSpPr>
        <p:spPr>
          <a:xfrm>
            <a:off x="2017820" y="2782669"/>
            <a:ext cx="8156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Objectifs de l’étude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29507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48CA2-F7FE-3599-C78E-455E8167F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1B0B07B-96B3-C065-1121-218B07474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3387" y="2090737"/>
            <a:ext cx="3705225" cy="26765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90B996B-21B3-BD22-9E03-359E558D1051}"/>
              </a:ext>
            </a:extLst>
          </p:cNvPr>
          <p:cNvSpPr txBox="1"/>
          <p:nvPr/>
        </p:nvSpPr>
        <p:spPr>
          <a:xfrm>
            <a:off x="3050934" y="1050587"/>
            <a:ext cx="6090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Comparatif classification textuelle</a:t>
            </a:r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2980E09-A4F3-4587-AF34-2DE343D79C8E}"/>
              </a:ext>
            </a:extLst>
          </p:cNvPr>
          <p:cNvSpPr/>
          <p:nvPr/>
        </p:nvSpPr>
        <p:spPr>
          <a:xfrm>
            <a:off x="6096000" y="4340352"/>
            <a:ext cx="1706880" cy="280416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080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8255C-DCFB-24C1-ADBC-7815DB260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D475FC99-03CC-3C3E-4E9B-F574E30EAF78}"/>
              </a:ext>
            </a:extLst>
          </p:cNvPr>
          <p:cNvSpPr txBox="1"/>
          <p:nvPr/>
        </p:nvSpPr>
        <p:spPr>
          <a:xfrm>
            <a:off x="1633728" y="2782669"/>
            <a:ext cx="8540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Moteur de classification visuelle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3773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C508D-B6F2-7596-E682-5DE424421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BCCAFB-23A0-1C0F-0884-20A811417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639315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Fonction prétraitement images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E0B944-F86A-1384-6386-83119BD9D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3438" y="2073028"/>
            <a:ext cx="4680707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Fonction unique</a:t>
            </a:r>
          </a:p>
          <a:p>
            <a:r>
              <a:rPr lang="fr-FR" dirty="0"/>
              <a:t>Passage en niveaux de gris</a:t>
            </a:r>
          </a:p>
          <a:p>
            <a:r>
              <a:rPr lang="fr-FR" dirty="0"/>
              <a:t>Débruitage</a:t>
            </a:r>
          </a:p>
          <a:p>
            <a:r>
              <a:rPr lang="fr-FR" dirty="0"/>
              <a:t>Égalisation</a:t>
            </a:r>
          </a:p>
          <a:p>
            <a:r>
              <a:rPr lang="fr-FR" dirty="0"/>
              <a:t>Floutage</a:t>
            </a:r>
          </a:p>
          <a:p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755A6B7-6599-3DFF-501B-8510FDFFA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50" y="4663440"/>
            <a:ext cx="1857634" cy="142418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894F23F-4FC7-58EE-D19F-48E3A262C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9039" y="4663440"/>
            <a:ext cx="1857634" cy="142418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489C617-DD80-5DA2-7CE5-62594F9A0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2028" y="4663440"/>
            <a:ext cx="1857634" cy="1424187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8D17C6D-F981-DF0B-27BE-7987BED63F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5017" y="4663440"/>
            <a:ext cx="1857634" cy="143371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24933E51-FEB8-F9D1-DC4C-164AC3D79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8006" y="4663440"/>
            <a:ext cx="1876336" cy="14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128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5D338557-1E1C-A023-4ABB-CBA305372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466" y="459188"/>
            <a:ext cx="8481270" cy="61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77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7DD8F2-2C11-0F28-83F4-C36D8A0A3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AF8CF56-14E5-8828-03E4-105BEE1CB141}"/>
              </a:ext>
            </a:extLst>
          </p:cNvPr>
          <p:cNvSpPr txBox="1"/>
          <p:nvPr/>
        </p:nvSpPr>
        <p:spPr>
          <a:xfrm>
            <a:off x="4884766" y="911568"/>
            <a:ext cx="24224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SIFT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2E57466-C85E-AEA4-A0BC-8699B4445016}"/>
              </a:ext>
            </a:extLst>
          </p:cNvPr>
          <p:cNvSpPr txBox="1"/>
          <p:nvPr/>
        </p:nvSpPr>
        <p:spPr>
          <a:xfrm>
            <a:off x="3619997" y="1670539"/>
            <a:ext cx="495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385.50      ARI: 0.0405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8E54BB-CF90-5BF2-85EA-32D604A249E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4" y="2275622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36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5CAA24-3D4E-DDDA-737A-29A957434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1A1724A-F276-0A0B-61EE-AE0F1E9EB339}"/>
              </a:ext>
            </a:extLst>
          </p:cNvPr>
          <p:cNvSpPr txBox="1"/>
          <p:nvPr/>
        </p:nvSpPr>
        <p:spPr>
          <a:xfrm>
            <a:off x="4612256" y="911568"/>
            <a:ext cx="2967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Vgg16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4E6B31-D498-B723-6E80-06462536D4F9}"/>
              </a:ext>
            </a:extLst>
          </p:cNvPr>
          <p:cNvSpPr txBox="1"/>
          <p:nvPr/>
        </p:nvSpPr>
        <p:spPr>
          <a:xfrm>
            <a:off x="3619998" y="1670539"/>
            <a:ext cx="4951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 transformation: 211.83      ARI: 0.4683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685CDB40-2E55-6F39-1DD5-A8ACBF419B50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5" y="2275622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985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5A104-6510-A9B0-2297-C1185DABF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E74E914-3E07-7797-7EB1-B5534F442DA8}"/>
              </a:ext>
            </a:extLst>
          </p:cNvPr>
          <p:cNvSpPr txBox="1"/>
          <p:nvPr/>
        </p:nvSpPr>
        <p:spPr>
          <a:xfrm>
            <a:off x="2194930" y="661480"/>
            <a:ext cx="78021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+mj-lt"/>
              </a:rPr>
              <a:t>Comparatif classification textuelle &amp; visuelle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A69B73-4209-5C6C-9ECE-78C0363D2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810" y="1757362"/>
            <a:ext cx="3762375" cy="3343275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B68C855-32EB-DAB5-AB50-5260B62BBDA2}"/>
              </a:ext>
            </a:extLst>
          </p:cNvPr>
          <p:cNvSpPr/>
          <p:nvPr/>
        </p:nvSpPr>
        <p:spPr>
          <a:xfrm>
            <a:off x="4309352" y="4727643"/>
            <a:ext cx="3570051" cy="28210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64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D54DC-0A19-019D-28AD-3BD7E0EC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CD5A15A-F0BC-58F2-CED5-7CA4822132A5}"/>
              </a:ext>
            </a:extLst>
          </p:cNvPr>
          <p:cNvSpPr txBox="1"/>
          <p:nvPr/>
        </p:nvSpPr>
        <p:spPr>
          <a:xfrm>
            <a:off x="1653465" y="2782669"/>
            <a:ext cx="88850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classification supervisée d’images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831181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671D9-435D-8037-9EA1-BF659D1A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A18A95F-660D-3BCD-3600-03E72121A64C}"/>
              </a:ext>
            </a:extLst>
          </p:cNvPr>
          <p:cNvSpPr txBox="1"/>
          <p:nvPr/>
        </p:nvSpPr>
        <p:spPr>
          <a:xfrm>
            <a:off x="1216768" y="1028343"/>
            <a:ext cx="975846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Cibles : 7 catégories de produits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Séparation des données avec stratification:</a:t>
            </a:r>
          </a:p>
          <a:p>
            <a:pPr algn="ctr"/>
            <a:r>
              <a:rPr lang="fr-FR" sz="2400" dirty="0"/>
              <a:t>Train 80%   </a:t>
            </a:r>
            <a:r>
              <a:rPr lang="fr-FR" sz="2400" dirty="0" err="1"/>
              <a:t>Valid</a:t>
            </a:r>
            <a:r>
              <a:rPr lang="fr-FR" sz="2400" dirty="0"/>
              <a:t> 10%    Test 10%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Utilisation de modèles pré-entrainés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3 approches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/>
              <a:t>Préparation initiale des images avant classification supervisée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DataSet</a:t>
            </a:r>
            <a:r>
              <a:rPr lang="fr-FR" sz="2400" dirty="0"/>
              <a:t>, sans data augmentation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/>
              <a:t>DataSet</a:t>
            </a:r>
            <a:r>
              <a:rPr lang="fr-FR" sz="2400" dirty="0"/>
              <a:t>, avec data augmentation intégrée au modèle</a:t>
            </a:r>
          </a:p>
          <a:p>
            <a:pPr algn="ctr"/>
            <a:endParaRPr lang="fr-FR" sz="24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43985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ED37-03BB-F941-F05B-D2F2C413C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637441B-0723-D6B5-C222-EF03BAE2820E}"/>
              </a:ext>
            </a:extLst>
          </p:cNvPr>
          <p:cNvSpPr txBox="1"/>
          <p:nvPr/>
        </p:nvSpPr>
        <p:spPr>
          <a:xfrm>
            <a:off x="1216768" y="1197620"/>
            <a:ext cx="9758464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Réglages des modèles 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Paramètres :</a:t>
            </a:r>
          </a:p>
          <a:p>
            <a:r>
              <a:rPr lang="fr-FR" sz="2000" dirty="0"/>
              <a:t>						</a:t>
            </a:r>
            <a:r>
              <a:rPr lang="fr-FR" sz="2000" dirty="0" err="1"/>
              <a:t>Loss</a:t>
            </a:r>
            <a:r>
              <a:rPr lang="fr-FR" sz="2000" dirty="0"/>
              <a:t> = ‘</a:t>
            </a:r>
            <a:r>
              <a:rPr lang="fr-FR" sz="2000" dirty="0" err="1"/>
              <a:t>categorical_crossentropy</a:t>
            </a:r>
            <a:r>
              <a:rPr lang="fr-FR" sz="2000" dirty="0"/>
              <a:t>’</a:t>
            </a:r>
          </a:p>
          <a:p>
            <a:r>
              <a:rPr lang="fr-FR" sz="2000" dirty="0"/>
              <a:t>						</a:t>
            </a:r>
            <a:r>
              <a:rPr lang="fr-FR" sz="2000" dirty="0" err="1"/>
              <a:t>Optimizer</a:t>
            </a:r>
            <a:r>
              <a:rPr lang="fr-FR" sz="2000" dirty="0"/>
              <a:t> = '</a:t>
            </a:r>
            <a:r>
              <a:rPr lang="fr-FR" sz="2000" dirty="0" err="1"/>
              <a:t>rmsprop</a:t>
            </a:r>
            <a:r>
              <a:rPr lang="fr-FR" sz="2000" dirty="0"/>
              <a:t>’</a:t>
            </a:r>
          </a:p>
          <a:p>
            <a:r>
              <a:rPr lang="fr-FR" sz="2000" dirty="0"/>
              <a:t>						</a:t>
            </a:r>
            <a:r>
              <a:rPr lang="fr-FR" sz="2000" dirty="0" err="1"/>
              <a:t>EarlyStopping</a:t>
            </a:r>
            <a:r>
              <a:rPr lang="fr-FR" sz="2000" dirty="0"/>
              <a:t> = ‘</a:t>
            </a:r>
            <a:r>
              <a:rPr lang="fr-FR" sz="2000" dirty="0" err="1"/>
              <a:t>val_loss</a:t>
            </a:r>
            <a:r>
              <a:rPr lang="fr-FR" sz="2000" dirty="0"/>
              <a:t>’</a:t>
            </a:r>
            <a:endParaRPr lang="fr-FR" sz="2400" dirty="0"/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Hyperparamètre</a:t>
            </a:r>
          </a:p>
          <a:p>
            <a:pPr algn="ctr"/>
            <a:r>
              <a:rPr lang="fr-FR" sz="2000" dirty="0"/>
              <a:t>Nombre d’</a:t>
            </a:r>
            <a:r>
              <a:rPr lang="fr-FR" sz="2000" dirty="0" err="1"/>
              <a:t>epochs</a:t>
            </a:r>
            <a:endParaRPr lang="fr-FR" sz="2000" dirty="0"/>
          </a:p>
          <a:p>
            <a:endParaRPr lang="fr-FR" dirty="0"/>
          </a:p>
          <a:p>
            <a:endParaRPr lang="fr-FR" dirty="0"/>
          </a:p>
          <a:p>
            <a:pPr algn="ctr"/>
            <a:r>
              <a:rPr lang="fr-FR" sz="2400" dirty="0" err="1"/>
              <a:t>Metrique</a:t>
            </a:r>
            <a:r>
              <a:rPr lang="fr-FR" sz="2400" dirty="0"/>
              <a:t> de Mesure</a:t>
            </a:r>
          </a:p>
          <a:p>
            <a:pPr algn="ctr"/>
            <a:r>
              <a:rPr lang="fr-FR" sz="2000" dirty="0" err="1"/>
              <a:t>Accuracy</a:t>
            </a:r>
            <a:r>
              <a:rPr lang="fr-FR" sz="2000" dirty="0"/>
              <a:t> (Exactitude)</a:t>
            </a:r>
          </a:p>
        </p:txBody>
      </p:sp>
    </p:spTree>
    <p:extLst>
      <p:ext uri="{BB962C8B-B14F-4D97-AF65-F5344CB8AC3E}">
        <p14:creationId xmlns:p14="http://schemas.microsoft.com/office/powerpoint/2010/main" val="65522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EB7E21-01F7-AFBA-3534-7957CF99B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2430" y="1416937"/>
            <a:ext cx="8047139" cy="4024125"/>
          </a:xfrm>
        </p:spPr>
        <p:txBody>
          <a:bodyPr/>
          <a:lstStyle/>
          <a:p>
            <a:r>
              <a:rPr lang="fr-FR" sz="2400" dirty="0"/>
              <a:t>Elargissement gamme de produits grâce à une API</a:t>
            </a:r>
          </a:p>
          <a:p>
            <a:endParaRPr lang="fr-FR" sz="2400" dirty="0"/>
          </a:p>
          <a:p>
            <a:r>
              <a:rPr lang="fr-FR" sz="2400" dirty="0"/>
              <a:t>Faisabilité moteur classification:</a:t>
            </a:r>
          </a:p>
          <a:p>
            <a:pPr lvl="1"/>
            <a:r>
              <a:rPr lang="fr-FR" sz="2400" dirty="0"/>
              <a:t>À partir des textes</a:t>
            </a:r>
          </a:p>
          <a:p>
            <a:pPr lvl="1"/>
            <a:r>
              <a:rPr lang="fr-FR" sz="2400" dirty="0"/>
              <a:t>Puis des images</a:t>
            </a:r>
          </a:p>
          <a:p>
            <a:pPr marL="457200" lvl="1" indent="0">
              <a:buNone/>
            </a:pPr>
            <a:endParaRPr lang="fr-FR" sz="2400" dirty="0"/>
          </a:p>
          <a:p>
            <a:r>
              <a:rPr lang="fr-FR" sz="2400" dirty="0"/>
              <a:t>Réalisation classification supervisée d’images</a:t>
            </a:r>
          </a:p>
          <a:p>
            <a:endParaRPr lang="fr-FR" sz="2400" dirty="0"/>
          </a:p>
          <a:p>
            <a:r>
              <a:rPr lang="fr-FR" sz="2400" dirty="0"/>
              <a:t>RGPD &amp; Propriété intellectuelle</a:t>
            </a:r>
          </a:p>
          <a:p>
            <a:pPr marL="0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351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4CA3-9FCA-976D-E157-D2B121EAF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A621C7B-BF3A-16BF-764B-CD021CCAF139}"/>
              </a:ext>
            </a:extLst>
          </p:cNvPr>
          <p:cNvSpPr txBox="1"/>
          <p:nvPr/>
        </p:nvSpPr>
        <p:spPr>
          <a:xfrm>
            <a:off x="2639768" y="911568"/>
            <a:ext cx="6912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VGG16 / préparation images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9540F9D-70D4-31DE-3284-D9F4CBC9E944}"/>
              </a:ext>
            </a:extLst>
          </p:cNvPr>
          <p:cNvSpPr txBox="1"/>
          <p:nvPr/>
        </p:nvSpPr>
        <p:spPr>
          <a:xfrm>
            <a:off x="2587665" y="1670539"/>
            <a:ext cx="7016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Durée: 1071s      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: 0,85       </a:t>
            </a:r>
            <a:r>
              <a:rPr lang="fr-FR" dirty="0" err="1"/>
              <a:t>Accuracy</a:t>
            </a:r>
            <a:r>
              <a:rPr lang="fr-FR" dirty="0"/>
              <a:t> test: 0,76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50EE752-C69B-1176-AAD0-564ADC127A1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7" y="2275622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34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12971-CFFB-F4F7-4BDA-4816B45EE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94C73F4-11BA-B9C9-4506-B15A628A0EE6}"/>
              </a:ext>
            </a:extLst>
          </p:cNvPr>
          <p:cNvSpPr txBox="1"/>
          <p:nvPr/>
        </p:nvSpPr>
        <p:spPr>
          <a:xfrm>
            <a:off x="2157269" y="911568"/>
            <a:ext cx="7877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</a:t>
            </a:r>
            <a:r>
              <a:rPr lang="fr-FR" sz="2800" dirty="0" err="1"/>
              <a:t>Dataset</a:t>
            </a:r>
            <a:r>
              <a:rPr lang="fr-FR" sz="2800" dirty="0"/>
              <a:t> / sans data augmentation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7D0410D-DADD-11A2-C48A-B8AC185DA0C9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7" y="2275622"/>
            <a:ext cx="8460000" cy="396000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C170B8EC-5C5F-41ED-C1FC-1443A6ECDC72}"/>
              </a:ext>
            </a:extLst>
          </p:cNvPr>
          <p:cNvSpPr txBox="1"/>
          <p:nvPr/>
        </p:nvSpPr>
        <p:spPr>
          <a:xfrm>
            <a:off x="2694264" y="1670539"/>
            <a:ext cx="693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Durée: 1006s      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: 0,84       </a:t>
            </a:r>
            <a:r>
              <a:rPr lang="fr-FR" dirty="0" err="1"/>
              <a:t>Accuracy</a:t>
            </a:r>
            <a:r>
              <a:rPr lang="fr-FR" dirty="0"/>
              <a:t> test: 0,86</a:t>
            </a:r>
          </a:p>
        </p:txBody>
      </p:sp>
    </p:spTree>
    <p:extLst>
      <p:ext uri="{BB962C8B-B14F-4D97-AF65-F5344CB8AC3E}">
        <p14:creationId xmlns:p14="http://schemas.microsoft.com/office/powerpoint/2010/main" val="1497709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97248-88FD-BF3E-785F-7C06D5AA5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E2F8D4A-A1A5-BF51-DFCC-CC0C998ACEC3}"/>
              </a:ext>
            </a:extLst>
          </p:cNvPr>
          <p:cNvSpPr txBox="1"/>
          <p:nvPr/>
        </p:nvSpPr>
        <p:spPr>
          <a:xfrm>
            <a:off x="2263302" y="1736229"/>
            <a:ext cx="7665396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Augmentation de données: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Intégrée au modèle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Séquentielle </a:t>
            </a:r>
          </a:p>
          <a:p>
            <a:pPr algn="ctr"/>
            <a:r>
              <a:rPr lang="fr-FR" sz="2400" dirty="0" err="1"/>
              <a:t>RandomFlip</a:t>
            </a:r>
            <a:endParaRPr lang="fr-FR" sz="2400" dirty="0"/>
          </a:p>
          <a:p>
            <a:pPr algn="ctr"/>
            <a:r>
              <a:rPr lang="fr-FR" sz="2400" dirty="0" err="1"/>
              <a:t>RandomRotation</a:t>
            </a:r>
            <a:endParaRPr lang="fr-FR" sz="2400" dirty="0"/>
          </a:p>
          <a:p>
            <a:pPr algn="ctr"/>
            <a:r>
              <a:rPr lang="fr-FR" sz="2400" dirty="0" err="1"/>
              <a:t>RandomZoom</a:t>
            </a:r>
            <a:r>
              <a:rPr lang="fr-FR" sz="2400" dirty="0"/>
              <a:t> </a:t>
            </a:r>
          </a:p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9084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D796A-DCA1-F010-FB72-19875C667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60968752-1C59-9566-3A7A-3B1F1952D524}"/>
              </a:ext>
            </a:extLst>
          </p:cNvPr>
          <p:cNvSpPr txBox="1"/>
          <p:nvPr/>
        </p:nvSpPr>
        <p:spPr>
          <a:xfrm>
            <a:off x="2081116" y="906746"/>
            <a:ext cx="8029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/>
              <a:t>Modèle : </a:t>
            </a:r>
            <a:r>
              <a:rPr lang="fr-FR" sz="2800" dirty="0" err="1"/>
              <a:t>Dataset</a:t>
            </a:r>
            <a:r>
              <a:rPr lang="fr-FR" sz="2800" dirty="0"/>
              <a:t> / avec data augmentation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9D76D760-DE75-C982-4999-1FB6C84C17CF}"/>
              </a:ext>
            </a:extLst>
          </p:cNvPr>
          <p:cNvSpPr txBox="1"/>
          <p:nvPr/>
        </p:nvSpPr>
        <p:spPr>
          <a:xfrm>
            <a:off x="2630143" y="1670539"/>
            <a:ext cx="6931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Durée: 2368s       </a:t>
            </a:r>
            <a:r>
              <a:rPr lang="fr-FR" dirty="0" err="1"/>
              <a:t>Accuracy</a:t>
            </a:r>
            <a:r>
              <a:rPr lang="fr-FR" dirty="0"/>
              <a:t> </a:t>
            </a:r>
            <a:r>
              <a:rPr lang="fr-FR" dirty="0" err="1"/>
              <a:t>valid</a:t>
            </a:r>
            <a:r>
              <a:rPr lang="fr-FR" dirty="0"/>
              <a:t>: 0,80       </a:t>
            </a:r>
            <a:r>
              <a:rPr lang="fr-FR" dirty="0" err="1"/>
              <a:t>Accuracy</a:t>
            </a:r>
            <a:r>
              <a:rPr lang="fr-FR" dirty="0"/>
              <a:t> test: 0,87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E92304B-3B53-B00D-A4DB-F9BE69A51341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865996" y="2280444"/>
            <a:ext cx="8460000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401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8349C-D126-CA95-AA3E-0934039EE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1A453C86-875D-270E-401A-F353D2DB1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2638425"/>
            <a:ext cx="6762750" cy="158115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9F27938-EA49-BB59-687F-5C8A0F01FF87}"/>
              </a:ext>
            </a:extLst>
          </p:cNvPr>
          <p:cNvSpPr txBox="1"/>
          <p:nvPr/>
        </p:nvSpPr>
        <p:spPr>
          <a:xfrm>
            <a:off x="3171160" y="941896"/>
            <a:ext cx="5849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latin typeface="+mj-lt"/>
              </a:rPr>
              <a:t>Comparatif classification visuelle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09B0840-19C3-B170-6DC4-569E58CF3533}"/>
              </a:ext>
            </a:extLst>
          </p:cNvPr>
          <p:cNvSpPr/>
          <p:nvPr/>
        </p:nvSpPr>
        <p:spPr>
          <a:xfrm>
            <a:off x="6468894" y="3811167"/>
            <a:ext cx="2286000" cy="25291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80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B5EC8-413C-78A9-1925-BD67287EB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1C7327C-D9EC-3A92-7C09-2DF0F776E2BB}"/>
              </a:ext>
            </a:extLst>
          </p:cNvPr>
          <p:cNvSpPr txBox="1"/>
          <p:nvPr/>
        </p:nvSpPr>
        <p:spPr>
          <a:xfrm>
            <a:off x="2017820" y="2782669"/>
            <a:ext cx="8156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RGPD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234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6D53D-6C76-B33C-F65E-4B1D5D0B9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132" y="1083155"/>
            <a:ext cx="9727734" cy="1293028"/>
          </a:xfrm>
        </p:spPr>
        <p:txBody>
          <a:bodyPr/>
          <a:lstStyle/>
          <a:p>
            <a:pPr algn="ctr"/>
            <a:r>
              <a:rPr lang="fr-FR" dirty="0"/>
              <a:t>cinq grands principes du </a:t>
            </a:r>
            <a:r>
              <a:rPr lang="fr-FR" dirty="0" err="1"/>
              <a:t>rgpd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36E990-8F3F-B607-447D-77C68C81E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9383" y="3190962"/>
            <a:ext cx="6453231" cy="2581711"/>
          </a:xfrm>
        </p:spPr>
        <p:txBody>
          <a:bodyPr/>
          <a:lstStyle/>
          <a:p>
            <a:r>
              <a:rPr lang="fr-FR" sz="2400" i="0" dirty="0">
                <a:effectLst/>
              </a:rPr>
              <a:t>Licéité, loyauté et transparence</a:t>
            </a:r>
          </a:p>
          <a:p>
            <a:r>
              <a:rPr lang="fr-FR" sz="2400" i="0" dirty="0">
                <a:effectLst/>
              </a:rPr>
              <a:t>Limitation des finalités</a:t>
            </a:r>
            <a:endParaRPr lang="fr-FR" sz="2400" dirty="0"/>
          </a:p>
          <a:p>
            <a:r>
              <a:rPr lang="fr-FR" sz="2400" i="0" dirty="0">
                <a:effectLst/>
              </a:rPr>
              <a:t>Minimisation des données</a:t>
            </a:r>
          </a:p>
          <a:p>
            <a:r>
              <a:rPr lang="fr-FR" sz="2400" i="0" dirty="0">
                <a:effectLst/>
              </a:rPr>
              <a:t>Exactitude</a:t>
            </a:r>
            <a:endParaRPr lang="fr-FR" sz="2400" dirty="0"/>
          </a:p>
          <a:p>
            <a:r>
              <a:rPr lang="fr-FR" sz="2400" dirty="0"/>
              <a:t>C</a:t>
            </a:r>
            <a:r>
              <a:rPr lang="fr-FR" sz="2400" i="0" dirty="0">
                <a:effectLst/>
              </a:rPr>
              <a:t>onservation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8205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10C51C37-5C74-AC86-60E9-EA181DB2E8CB}"/>
              </a:ext>
            </a:extLst>
          </p:cNvPr>
          <p:cNvSpPr txBox="1"/>
          <p:nvPr/>
        </p:nvSpPr>
        <p:spPr>
          <a:xfrm>
            <a:off x="926155" y="2136338"/>
            <a:ext cx="1033969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fr-FR" sz="2400" dirty="0"/>
              <a:t>Champs: ‘</a:t>
            </a:r>
            <a:r>
              <a:rPr lang="fr-FR" sz="2400" dirty="0" err="1"/>
              <a:t>foodid</a:t>
            </a:r>
            <a:r>
              <a:rPr lang="fr-FR" sz="2400" dirty="0"/>
              <a:t>’, ‘label’, ‘</a:t>
            </a:r>
            <a:r>
              <a:rPr lang="fr-FR" sz="2400" dirty="0" err="1"/>
              <a:t>category</a:t>
            </a:r>
            <a:r>
              <a:rPr lang="fr-FR" sz="2400" dirty="0"/>
              <a:t>’, ‘</a:t>
            </a:r>
            <a:r>
              <a:rPr lang="fr-FR" sz="2400" dirty="0" err="1"/>
              <a:t>foodContentsLabel</a:t>
            </a:r>
            <a:r>
              <a:rPr lang="fr-FR" sz="2400" dirty="0"/>
              <a:t>’, ‘image’</a:t>
            </a:r>
          </a:p>
          <a:p>
            <a:pPr marL="0" indent="0">
              <a:buNone/>
            </a:pPr>
            <a:r>
              <a:rPr lang="fr-FR" sz="2400" dirty="0"/>
              <a:t>Produit: ‘Champagne’</a:t>
            </a:r>
          </a:p>
          <a:p>
            <a:pPr marL="0" indent="0">
              <a:buNone/>
            </a:pPr>
            <a:r>
              <a:rPr lang="fr-FR" sz="2400" dirty="0"/>
              <a:t>Rétention: durée du projet</a:t>
            </a:r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endParaRPr lang="fr-FR" sz="2400" dirty="0"/>
          </a:p>
          <a:p>
            <a:pPr marL="0" indent="0">
              <a:buNone/>
            </a:pPr>
            <a:r>
              <a:rPr lang="fr-FR" sz="2400" dirty="0"/>
              <a:t>Pas de données extraites à caractère personnel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D4B6084-A889-BB7C-36F6-6ADA93C53536}"/>
              </a:ext>
            </a:extLst>
          </p:cNvPr>
          <p:cNvSpPr txBox="1"/>
          <p:nvPr/>
        </p:nvSpPr>
        <p:spPr>
          <a:xfrm>
            <a:off x="3590346" y="796575"/>
            <a:ext cx="5011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Données extraites API</a:t>
            </a:r>
          </a:p>
        </p:txBody>
      </p:sp>
    </p:spTree>
    <p:extLst>
      <p:ext uri="{BB962C8B-B14F-4D97-AF65-F5344CB8AC3E}">
        <p14:creationId xmlns:p14="http://schemas.microsoft.com/office/powerpoint/2010/main" val="71494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3C06A9-A891-2031-9FEF-3C17887AC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010EA314-9EC6-561C-F899-32C7DA0648D7}"/>
              </a:ext>
            </a:extLst>
          </p:cNvPr>
          <p:cNvSpPr txBox="1"/>
          <p:nvPr/>
        </p:nvSpPr>
        <p:spPr>
          <a:xfrm>
            <a:off x="2017819" y="1574655"/>
            <a:ext cx="8156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Propriété intellectuelle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89F351C-8563-4C5D-8165-B8769A229A6C}"/>
              </a:ext>
            </a:extLst>
          </p:cNvPr>
          <p:cNvSpPr txBox="1"/>
          <p:nvPr/>
        </p:nvSpPr>
        <p:spPr>
          <a:xfrm>
            <a:off x="2622957" y="3013501"/>
            <a:ext cx="6946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Aucune contrainte de propriété sur les données et images d’après le mail de Linda </a:t>
            </a:r>
          </a:p>
        </p:txBody>
      </p:sp>
    </p:spTree>
    <p:extLst>
      <p:ext uri="{BB962C8B-B14F-4D97-AF65-F5344CB8AC3E}">
        <p14:creationId xmlns:p14="http://schemas.microsoft.com/office/powerpoint/2010/main" val="3440793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137072-4D08-EB2F-3960-EB9C7272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CC5B46F-B486-1382-18B3-F02E72F17169}"/>
              </a:ext>
            </a:extLst>
          </p:cNvPr>
          <p:cNvSpPr txBox="1"/>
          <p:nvPr/>
        </p:nvSpPr>
        <p:spPr>
          <a:xfrm>
            <a:off x="3063758" y="3105834"/>
            <a:ext cx="60644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600" dirty="0"/>
              <a:t>Merci pour votre attention</a:t>
            </a:r>
          </a:p>
        </p:txBody>
      </p:sp>
    </p:spTree>
    <p:extLst>
      <p:ext uri="{BB962C8B-B14F-4D97-AF65-F5344CB8AC3E}">
        <p14:creationId xmlns:p14="http://schemas.microsoft.com/office/powerpoint/2010/main" val="3941834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17A6ACE9-8E64-4A5B-9AB1-FCB2FE050E30}"/>
              </a:ext>
            </a:extLst>
          </p:cNvPr>
          <p:cNvSpPr txBox="1"/>
          <p:nvPr/>
        </p:nvSpPr>
        <p:spPr>
          <a:xfrm>
            <a:off x="2017820" y="2782669"/>
            <a:ext cx="8156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Collecte de données via une API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5473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62EFB39-C2CB-C399-B124-31FCF3C3323E}"/>
              </a:ext>
            </a:extLst>
          </p:cNvPr>
          <p:cNvSpPr txBox="1"/>
          <p:nvPr/>
        </p:nvSpPr>
        <p:spPr>
          <a:xfrm>
            <a:off x="1325271" y="1166842"/>
            <a:ext cx="954145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Création compte sur: </a:t>
            </a:r>
          </a:p>
          <a:p>
            <a:pPr algn="r"/>
            <a:r>
              <a:rPr lang="fr-FR" sz="2400" dirty="0"/>
              <a:t>« https://developer.edamam.com/food-database-api-docs »</a:t>
            </a:r>
          </a:p>
          <a:p>
            <a:pPr algn="r"/>
            <a:endParaRPr lang="fr-FR" sz="2400" dirty="0"/>
          </a:p>
          <a:p>
            <a:pPr algn="ctr"/>
            <a:r>
              <a:rPr lang="fr-FR" sz="2400" dirty="0"/>
              <a:t>Collecte des données depuis API ‘</a:t>
            </a:r>
            <a:r>
              <a:rPr lang="fr-FR" sz="2400" b="0" i="0" dirty="0">
                <a:solidFill>
                  <a:srgbClr val="FFFFFF"/>
                </a:solidFill>
                <a:effectLst/>
                <a:latin typeface="system-ui"/>
              </a:rPr>
              <a:t>Food </a:t>
            </a:r>
            <a:r>
              <a:rPr lang="fr-FR" sz="2400" b="0" i="0" dirty="0" err="1">
                <a:solidFill>
                  <a:srgbClr val="FFFFFF"/>
                </a:solidFill>
                <a:effectLst/>
                <a:latin typeface="system-ui"/>
              </a:rPr>
              <a:t>search</a:t>
            </a:r>
            <a:r>
              <a:rPr lang="fr-FR" sz="2400" b="0" i="0" dirty="0">
                <a:solidFill>
                  <a:srgbClr val="FFFFFF"/>
                </a:solidFill>
                <a:effectLst/>
                <a:latin typeface="system-ui"/>
              </a:rPr>
              <a:t>’ disponible ici:</a:t>
            </a:r>
          </a:p>
          <a:p>
            <a:pPr algn="ctr"/>
            <a:r>
              <a:rPr lang="fr-FR" sz="2400" dirty="0"/>
              <a:t> (</a:t>
            </a:r>
            <a:r>
              <a:rPr lang="fr-FR" sz="2400" dirty="0">
                <a:hlinkClick r:id="rId3"/>
              </a:rPr>
              <a:t>https://api.edamam.com/api/food-database/v2/parser</a:t>
            </a:r>
            <a:r>
              <a:rPr lang="fr-FR" sz="2400" dirty="0"/>
              <a:t>)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Recherche de l’ingrédient ‘Champagne’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Extraction du retour </a:t>
            </a:r>
            <a:r>
              <a:rPr lang="fr-FR" sz="2400" dirty="0" err="1"/>
              <a:t>json</a:t>
            </a:r>
            <a:r>
              <a:rPr lang="fr-FR" sz="2400" dirty="0"/>
              <a:t> des Champs: </a:t>
            </a:r>
          </a:p>
          <a:p>
            <a:pPr algn="ctr"/>
            <a:r>
              <a:rPr lang="fr-FR" sz="2400" dirty="0"/>
              <a:t>‘</a:t>
            </a:r>
            <a:r>
              <a:rPr lang="fr-FR" sz="2400" dirty="0" err="1"/>
              <a:t>foodid</a:t>
            </a:r>
            <a:r>
              <a:rPr lang="fr-FR" sz="2400" dirty="0"/>
              <a:t>’, ‘label’, ‘</a:t>
            </a:r>
            <a:r>
              <a:rPr lang="fr-FR" sz="2400" dirty="0" err="1"/>
              <a:t>category</a:t>
            </a:r>
            <a:r>
              <a:rPr lang="fr-FR" sz="2400" dirty="0"/>
              <a:t>’, ‘</a:t>
            </a:r>
            <a:r>
              <a:rPr lang="fr-FR" sz="2400" dirty="0" err="1"/>
              <a:t>foodContentsLabel</a:t>
            </a:r>
            <a:r>
              <a:rPr lang="fr-FR" sz="2400" dirty="0"/>
              <a:t>’, ‘image’</a:t>
            </a:r>
          </a:p>
          <a:p>
            <a:pPr algn="ctr"/>
            <a:endParaRPr lang="fr-FR" sz="2400" dirty="0"/>
          </a:p>
          <a:p>
            <a:pPr algn="ctr"/>
            <a:r>
              <a:rPr lang="fr-FR" sz="2400" dirty="0"/>
              <a:t>Limitation aux dix premières occurrences</a:t>
            </a:r>
          </a:p>
        </p:txBody>
      </p:sp>
    </p:spTree>
    <p:extLst>
      <p:ext uri="{BB962C8B-B14F-4D97-AF65-F5344CB8AC3E}">
        <p14:creationId xmlns:p14="http://schemas.microsoft.com/office/powerpoint/2010/main" val="973286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E38FD-1083-822E-30A9-594D4DB5D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35E9FDA-D60C-3DB7-064B-F0F1C00F8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91" y="541599"/>
            <a:ext cx="11390418" cy="302756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2B835A7-D827-6343-66E1-269207E41D95}"/>
              </a:ext>
            </a:extLst>
          </p:cNvPr>
          <p:cNvSpPr txBox="1"/>
          <p:nvPr/>
        </p:nvSpPr>
        <p:spPr>
          <a:xfrm>
            <a:off x="2882622" y="4025069"/>
            <a:ext cx="6426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/>
              <a:t>Sauvegarde du </a:t>
            </a:r>
            <a:r>
              <a:rPr lang="fr-FR" sz="2400" dirty="0" err="1"/>
              <a:t>DataFrame</a:t>
            </a:r>
            <a:r>
              <a:rPr lang="fr-FR" sz="2400" dirty="0"/>
              <a:t> au format csv</a:t>
            </a:r>
          </a:p>
        </p:txBody>
      </p:sp>
    </p:spTree>
    <p:extLst>
      <p:ext uri="{BB962C8B-B14F-4D97-AF65-F5344CB8AC3E}">
        <p14:creationId xmlns:p14="http://schemas.microsoft.com/office/powerpoint/2010/main" val="2154465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855140-8749-FEC0-DE4F-85CF4CF86A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25ED0EAB-F887-293E-6D4B-D0D0ADC33351}"/>
              </a:ext>
            </a:extLst>
          </p:cNvPr>
          <p:cNvSpPr txBox="1"/>
          <p:nvPr/>
        </p:nvSpPr>
        <p:spPr>
          <a:xfrm>
            <a:off x="1821217" y="2782669"/>
            <a:ext cx="85495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3600" b="0" i="0" u="none" strike="noStrike" kern="1200" cap="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j-ea"/>
                <a:cs typeface="+mj-cs"/>
              </a:rPr>
              <a:t>Jeu de Données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81394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95741-B33A-9872-BDC2-7F785A4B4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C8621B-C685-C767-F397-C0EEA5489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722" y="1094418"/>
            <a:ext cx="10320556" cy="955281"/>
          </a:xfrm>
        </p:spPr>
        <p:txBody>
          <a:bodyPr>
            <a:normAutofit/>
          </a:bodyPr>
          <a:lstStyle/>
          <a:p>
            <a:pPr algn="ctr"/>
            <a:r>
              <a:rPr lang="fr-FR" sz="2400" dirty="0"/>
              <a:t>Fichier csv associé a une archive de photos</a:t>
            </a:r>
          </a:p>
          <a:p>
            <a:pPr algn="ctr"/>
            <a:r>
              <a:rPr lang="fr-FR" sz="2400" dirty="0"/>
              <a:t>1050 produits / 15 features / 1050 photos</a:t>
            </a:r>
          </a:p>
          <a:p>
            <a:pPr algn="ctr"/>
            <a:endParaRPr lang="fr-FR" sz="24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DC0856-6408-7359-CDE5-FB1E4FE76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026" y="2194066"/>
            <a:ext cx="4871522" cy="4343400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7745E2C6-A027-8530-DCE6-778E22A42E1E}"/>
              </a:ext>
            </a:extLst>
          </p:cNvPr>
          <p:cNvSpPr/>
          <p:nvPr/>
        </p:nvSpPr>
        <p:spPr>
          <a:xfrm>
            <a:off x="3917656" y="3842158"/>
            <a:ext cx="4639114" cy="209725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FE7CFEEA-58F6-9093-E84F-BAD3C6E201AA}"/>
              </a:ext>
            </a:extLst>
          </p:cNvPr>
          <p:cNvSpPr/>
          <p:nvPr/>
        </p:nvSpPr>
        <p:spPr>
          <a:xfrm>
            <a:off x="3917655" y="5039686"/>
            <a:ext cx="4639113" cy="2097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A49C8C2-F769-9BC0-5E19-8C11B958D023}"/>
              </a:ext>
            </a:extLst>
          </p:cNvPr>
          <p:cNvSpPr/>
          <p:nvPr/>
        </p:nvSpPr>
        <p:spPr>
          <a:xfrm>
            <a:off x="3917654" y="4635260"/>
            <a:ext cx="4639114" cy="20972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276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EBF18-B928-FE10-BA3A-85F65749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B102F-5E99-0224-F11B-115EB48A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771787"/>
            <a:ext cx="8610600" cy="564160"/>
          </a:xfrm>
        </p:spPr>
        <p:txBody>
          <a:bodyPr>
            <a:normAutofit/>
          </a:bodyPr>
          <a:lstStyle/>
          <a:p>
            <a:pPr algn="ctr"/>
            <a:r>
              <a:rPr lang="fr-FR" sz="2800" dirty="0"/>
              <a:t>Données Sources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E50F676-EC9A-FC8C-35EF-8CDAE5FE0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496" y="1829508"/>
            <a:ext cx="8658225" cy="1352550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  <a:softEdge rad="12700"/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2E80D0B-F419-C4DE-F0E0-F8D5CBA2D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893" y="3429000"/>
            <a:ext cx="3975429" cy="2904155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992524924"/>
      </p:ext>
    </p:extLst>
  </p:cSld>
  <p:clrMapOvr>
    <a:masterClrMapping/>
  </p:clrMapOvr>
</p:sld>
</file>

<file path=ppt/theme/theme1.xml><?xml version="1.0" encoding="utf-8"?>
<a:theme xmlns:a="http://schemas.openxmlformats.org/drawingml/2006/main" name="Traînée de condensatio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TM04033937[[fn=Traînée de condensation]]</Template>
  <TotalTime>4832</TotalTime>
  <Words>2693</Words>
  <Application>Microsoft Office PowerPoint</Application>
  <PresentationFormat>Grand écran</PresentationFormat>
  <Paragraphs>446</Paragraphs>
  <Slides>39</Slides>
  <Notes>38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39</vt:i4>
      </vt:variant>
    </vt:vector>
  </HeadingPairs>
  <TitlesOfParts>
    <vt:vector size="46" baseType="lpstr">
      <vt:lpstr>Arial</vt:lpstr>
      <vt:lpstr>Calibri</vt:lpstr>
      <vt:lpstr>Catamaran</vt:lpstr>
      <vt:lpstr>Century Gothic</vt:lpstr>
      <vt:lpstr>system-ui</vt:lpstr>
      <vt:lpstr>Wingdings</vt:lpstr>
      <vt:lpstr>Traînée de condensation</vt:lpstr>
      <vt:lpstr>Place de Marché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Données Sources</vt:lpstr>
      <vt:lpstr>Données Cibles</vt:lpstr>
      <vt:lpstr>Présentation PowerPoint</vt:lpstr>
      <vt:lpstr>Fonction nettoyage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Fonction prétraitement images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cinq grands principes du rgpd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Cedric</dc:creator>
  <cp:lastModifiedBy>Cedric</cp:lastModifiedBy>
  <cp:revision>7</cp:revision>
  <cp:lastPrinted>2025-03-15T14:03:11Z</cp:lastPrinted>
  <dcterms:created xsi:type="dcterms:W3CDTF">2024-12-09T11:48:07Z</dcterms:created>
  <dcterms:modified xsi:type="dcterms:W3CDTF">2025-03-15T14:29:18Z</dcterms:modified>
</cp:coreProperties>
</file>